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81" r:id="rId2"/>
    <p:sldId id="559" r:id="rId3"/>
    <p:sldId id="497" r:id="rId4"/>
    <p:sldId id="498" r:id="rId5"/>
    <p:sldId id="499" r:id="rId6"/>
    <p:sldId id="500" r:id="rId7"/>
    <p:sldId id="501" r:id="rId8"/>
    <p:sldId id="540" r:id="rId9"/>
    <p:sldId id="502" r:id="rId10"/>
    <p:sldId id="503" r:id="rId11"/>
    <p:sldId id="504" r:id="rId12"/>
    <p:sldId id="539" r:id="rId13"/>
    <p:sldId id="505" r:id="rId14"/>
    <p:sldId id="506" r:id="rId15"/>
    <p:sldId id="520" r:id="rId16"/>
    <p:sldId id="557" r:id="rId17"/>
    <p:sldId id="553" r:id="rId18"/>
    <p:sldId id="554" r:id="rId19"/>
    <p:sldId id="555" r:id="rId20"/>
    <p:sldId id="560" r:id="rId21"/>
    <p:sldId id="561" r:id="rId22"/>
    <p:sldId id="562" r:id="rId23"/>
    <p:sldId id="563" r:id="rId24"/>
    <p:sldId id="564" r:id="rId25"/>
    <p:sldId id="565" r:id="rId26"/>
    <p:sldId id="568" r:id="rId27"/>
    <p:sldId id="569" r:id="rId28"/>
    <p:sldId id="570" r:id="rId29"/>
    <p:sldId id="571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0" y="10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721F0B-1487-4B0C-99FA-9E378C0BB2A5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7562B-30D1-40AD-A6B0-A9B2285F7B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581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R0</a:t>
            </a:r>
            <a:r>
              <a:rPr lang="en-GB" dirty="0"/>
              <a:t>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=</a:t>
            </a:r>
            <a:r>
              <a:rPr lang="en-GB" dirty="0"/>
              <a:t>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(-log</a:t>
            </a:r>
            <a:r>
              <a:rPr lang="en-GB" dirty="0"/>
              <a:t>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(1</a:t>
            </a:r>
            <a:r>
              <a:rPr lang="en-GB" dirty="0"/>
              <a:t>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-</a:t>
            </a:r>
            <a:r>
              <a:rPr lang="en-GB" dirty="0"/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attack_rate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))</a:t>
            </a:r>
            <a:r>
              <a:rPr lang="en-GB" dirty="0"/>
              <a:t>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/</a:t>
            </a:r>
            <a:r>
              <a:rPr lang="en-GB" dirty="0"/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attack_rate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185636-4F6C-4443-B128-A1605B4D287F}" type="slidenum">
              <a:rPr lang="en-GB" altLang="en-US" smtClean="0"/>
              <a:pPr/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56199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E53F-6188-4D98-A409-3A9ED0168451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358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6DE27-D809-445F-8108-51657E4333FF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048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BB55-57F0-4620-ACA4-9AB17D5A5ADA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062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CD0C2-E6AF-4849-B82B-87BF599FBC78}" type="datetime1">
              <a:rPr lang="en-GB" smtClean="0"/>
              <a:t>31/05/2023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A18AF8-C4D5-45AE-9C5B-40B8C28EE7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72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4FF5-5243-4BE3-96EE-3AEA131B7F4F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1A767-786B-4DFB-9872-440244941ADD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011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B17A-6F84-44EF-83BE-2CFA904A3CEB}" type="datetime1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4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884B-3542-4A48-BEE1-2A43AC3CD04B}" type="datetime1">
              <a:rPr lang="en-GB" smtClean="0"/>
              <a:t>31/05/2023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8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48F8-9FE6-4EAE-A9FF-2371C690483A}" type="datetime1">
              <a:rPr lang="en-GB" smtClean="0"/>
              <a:t>31/05/2023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1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0B07-642F-44DF-ACB8-2284DA3C87EE}" type="datetime1">
              <a:rPr lang="en-GB" smtClean="0"/>
              <a:t>31/05/2023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182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83604-84CF-45F6-8F07-53990CDE78C9}" type="datetime1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82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386D-30C2-42F9-8BAC-585B664775D2}" type="datetime1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066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E740D-4F3B-441E-8A42-6C39F5BD1B8D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53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3.wmf"/><Relationship Id="rId3" Type="http://schemas.openxmlformats.org/officeDocument/2006/relationships/image" Target="../media/image18.e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18.bin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1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1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6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oleObject" Target="../embeddings/oleObject29.bin"/><Relationship Id="rId4" Type="http://schemas.openxmlformats.org/officeDocument/2006/relationships/image" Target="../media/image32.wmf"/><Relationship Id="rId9" Type="http://schemas.openxmlformats.org/officeDocument/2006/relationships/image" Target="../media/image3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7696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669" y="1111086"/>
            <a:ext cx="7690104" cy="2623885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Day 4</a:t>
            </a:r>
            <a:br>
              <a:rPr lang="en-US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Lecture 2: Assessing </a:t>
            </a:r>
            <a:r>
              <a:rPr lang="en-US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model uncertainty and calibration</a:t>
            </a:r>
            <a:endParaRPr lang="en-GB" sz="6100" dirty="0">
              <a:solidFill>
                <a:srgbClr val="FFFFF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927CAFC9-A675-4314-84EF-236FFA58A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2490532"/>
            <a:ext cx="2110597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21269"/>
            <a:ext cx="112776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499" y="4843002"/>
            <a:ext cx="10012680" cy="1234345"/>
          </a:xfrm>
        </p:spPr>
        <p:txBody>
          <a:bodyPr anchor="ctr">
            <a:normAutofit fontScale="700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Short course on modelling infectious disease dynamics in R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Ankara, Türkiye, June 2023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 Juan F Vesga</a:t>
            </a: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Graphic 7" descr="Users">
            <a:extLst>
              <a:ext uri="{FF2B5EF4-FFF2-40B4-BE49-F238E27FC236}">
                <a16:creationId xmlns:a16="http://schemas.microsoft.com/office/drawing/2014/main" id="{DBD577A4-DDEE-4541-B9C4-4704F320BD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57725" y="2612676"/>
            <a:ext cx="1632648" cy="1632648"/>
          </a:xfrm>
          <a:prstGeom prst="rect">
            <a:avLst/>
          </a:prstGeom>
        </p:spPr>
      </p:pic>
      <p:pic>
        <p:nvPicPr>
          <p:cNvPr id="23" name="Graphic 7" descr="Users">
            <a:extLst>
              <a:ext uri="{FF2B5EF4-FFF2-40B4-BE49-F238E27FC236}">
                <a16:creationId xmlns:a16="http://schemas.microsoft.com/office/drawing/2014/main" id="{2519204D-E98A-4374-B512-5D206D1F3E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57725" y="599487"/>
            <a:ext cx="1632648" cy="163264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C95B2F-89B9-412E-87B3-4560E3A2B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75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6" name="Object 9"/>
          <p:cNvGraphicFramePr>
            <a:graphicFrameLocks noChangeAspect="1"/>
          </p:cNvGraphicFramePr>
          <p:nvPr/>
        </p:nvGraphicFramePr>
        <p:xfrm>
          <a:off x="1970088" y="1784350"/>
          <a:ext cx="2214562" cy="259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800" imgH="1219200" progId="Equation.DSMT4">
                  <p:embed/>
                </p:oleObj>
              </mc:Choice>
              <mc:Fallback>
                <p:oleObj name="Equation" r:id="rId2" imgW="1066800" imgH="1219200" progId="Equation.DSMT4">
                  <p:embed/>
                  <p:pic>
                    <p:nvPicPr>
                      <p:cNvPr id="1331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8" y="1784350"/>
                        <a:ext cx="2214562" cy="259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Box 10"/>
          <p:cNvSpPr txBox="1">
            <a:spLocks noChangeArrowheads="1"/>
          </p:cNvSpPr>
          <p:nvPr/>
        </p:nvSpPr>
        <p:spPr bwMode="auto">
          <a:xfrm>
            <a:off x="2093913" y="4833938"/>
            <a:ext cx="19939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i="1">
                <a:solidFill>
                  <a:srgbClr val="FF0000"/>
                </a:solidFill>
              </a:rPr>
              <a:t>R</a:t>
            </a:r>
            <a:r>
              <a:rPr lang="en-GB" altLang="en-US" sz="2400" i="1" baseline="-25000">
                <a:solidFill>
                  <a:srgbClr val="FF0000"/>
                </a:solidFill>
              </a:rPr>
              <a:t>0</a:t>
            </a:r>
            <a:r>
              <a:rPr lang="en-GB" altLang="en-US" sz="2400" i="1">
                <a:solidFill>
                  <a:srgbClr val="FF0000"/>
                </a:solidFill>
              </a:rPr>
              <a:t> </a:t>
            </a:r>
            <a:r>
              <a:rPr lang="en-GB" altLang="en-US" sz="2400">
                <a:solidFill>
                  <a:srgbClr val="FF0000"/>
                </a:solidFill>
              </a:rPr>
              <a:t>=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i="1">
                <a:solidFill>
                  <a:srgbClr val="FF0000"/>
                </a:solidFill>
              </a:rPr>
              <a:t>I</a:t>
            </a:r>
            <a:r>
              <a:rPr lang="en-GB" altLang="en-US" sz="2400" i="1" baseline="-25000">
                <a:solidFill>
                  <a:srgbClr val="FF0000"/>
                </a:solidFill>
              </a:rPr>
              <a:t>0</a:t>
            </a:r>
            <a:r>
              <a:rPr lang="en-GB" altLang="en-US" sz="2400" i="1">
                <a:solidFill>
                  <a:srgbClr val="FF0000"/>
                </a:solidFill>
              </a:rPr>
              <a:t> = </a:t>
            </a:r>
            <a:r>
              <a:rPr lang="en-GB" altLang="en-US" sz="2400" b="1" i="1">
                <a:solidFill>
                  <a:srgbClr val="FF0000"/>
                </a:solidFill>
              </a:rPr>
              <a:t>10</a:t>
            </a:r>
          </a:p>
        </p:txBody>
      </p:sp>
      <p:pic>
        <p:nvPicPr>
          <p:cNvPr id="1331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025" y="1554163"/>
            <a:ext cx="4705350" cy="528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43079C5-AA00-44B3-B887-52FEB8BDA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sz="3600" dirty="0">
                <a:solidFill>
                  <a:srgbClr val="515151"/>
                </a:solidFill>
                <a:latin typeface="Open Sans" panose="020B0606030504020204" pitchFamily="34" charset="0"/>
              </a:rPr>
              <a:t>Model for illustration of parameter sensitivity</a:t>
            </a:r>
            <a:endParaRPr lang="en-GB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26DF77F-0B3C-4F61-883C-2E9C86487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7"/>
          <p:cNvSpPr txBox="1">
            <a:spLocks noChangeArrowheads="1"/>
          </p:cNvSpPr>
          <p:nvPr/>
        </p:nvSpPr>
        <p:spPr bwMode="auto">
          <a:xfrm>
            <a:off x="1743074" y="1773506"/>
            <a:ext cx="951286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 are interested in the number of individuals infected over the course of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epidemic, a.k.a. the final size, f, or attack rate, as it depends on I</a:t>
            </a:r>
            <a:r>
              <a:rPr lang="en-GB" altLang="en-US" sz="2000" baseline="-25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and R</a:t>
            </a:r>
            <a:r>
              <a:rPr lang="en-GB" altLang="en-US" sz="2000" baseline="-25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a deterministic model, </a:t>
            </a:r>
          </a:p>
        </p:txBody>
      </p:sp>
      <p:graphicFrame>
        <p:nvGraphicFramePr>
          <p:cNvPr id="143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942655"/>
              </p:ext>
            </p:extLst>
          </p:nvPr>
        </p:nvGraphicFramePr>
        <p:xfrm>
          <a:off x="4022995" y="4029995"/>
          <a:ext cx="37957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400" imgH="228600" progId="Equation.DSMT4">
                  <p:embed/>
                </p:oleObj>
              </mc:Choice>
              <mc:Fallback>
                <p:oleObj name="Equation" r:id="rId2" imgW="1803400" imgH="228600" progId="Equation.DSMT4">
                  <p:embed/>
                  <p:pic>
                    <p:nvPicPr>
                      <p:cNvPr id="1434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2995" y="4029995"/>
                        <a:ext cx="37957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1DD5AE6-9A98-4A7D-9135-EE18F4A23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sz="3600" dirty="0">
                <a:solidFill>
                  <a:srgbClr val="515151"/>
                </a:solidFill>
                <a:latin typeface="Open Sans" panose="020B0606030504020204" pitchFamily="34" charset="0"/>
              </a:rPr>
              <a:t>Model for illustration of parameter sensitivity</a:t>
            </a:r>
            <a:endParaRPr lang="en-GB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92667A-817D-4AA8-AF62-FB19FE9CE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1743076" y="1320800"/>
            <a:ext cx="951286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 are interested in the number of individuals infected over the course of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epidemic, a.k.a. the final size, f, or attack rate, as it depends on I</a:t>
            </a:r>
            <a:r>
              <a:rPr lang="en-GB" altLang="en-US" sz="2000" baseline="-25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and R</a:t>
            </a:r>
            <a:r>
              <a:rPr lang="en-GB" altLang="en-US" sz="2000" baseline="-25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a deterministic model, </a:t>
            </a:r>
          </a:p>
        </p:txBody>
      </p:sp>
      <p:graphicFrame>
        <p:nvGraphicFramePr>
          <p:cNvPr id="15364" name="Object 8"/>
          <p:cNvGraphicFramePr>
            <a:graphicFrameLocks noChangeAspect="1"/>
          </p:cNvGraphicFramePr>
          <p:nvPr/>
        </p:nvGraphicFramePr>
        <p:xfrm>
          <a:off x="4064001" y="2541589"/>
          <a:ext cx="37957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03400" imgH="228600" progId="Equation.DSMT4">
                  <p:embed/>
                </p:oleObj>
              </mc:Choice>
              <mc:Fallback>
                <p:oleObj name="Equation" r:id="rId3" imgW="1803400" imgH="228600" progId="Equation.DSMT4">
                  <p:embed/>
                  <p:pic>
                    <p:nvPicPr>
                      <p:cNvPr id="1536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1" y="2541589"/>
                        <a:ext cx="37957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320925" y="3862388"/>
          <a:ext cx="6096000" cy="237807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r>
                        <a:rPr lang="en-GB" sz="2000" dirty="0"/>
                        <a:t>I</a:t>
                      </a:r>
                      <a:r>
                        <a:rPr lang="en-GB" sz="2000" baseline="-25000" dirty="0"/>
                        <a:t>0</a:t>
                      </a:r>
                      <a:endParaRPr lang="en-GB" sz="2000" i="1" dirty="0"/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R</a:t>
                      </a:r>
                      <a:r>
                        <a:rPr lang="en-GB" sz="2000" baseline="-25000" dirty="0"/>
                        <a:t>0</a:t>
                      </a:r>
                      <a:endParaRPr lang="en-GB" sz="2000" i="1" dirty="0"/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f</a:t>
                      </a:r>
                      <a:endParaRPr lang="en-GB" sz="2000" i="1" dirty="0"/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en-GB" sz="2000" dirty="0"/>
                        <a:t>100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1.25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544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en-GB" sz="2000" dirty="0"/>
                        <a:t>100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1.5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671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en-GB" sz="2000" b="1" dirty="0"/>
                        <a:t>100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b="1" dirty="0"/>
                        <a:t>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b="1" dirty="0"/>
                        <a:t>828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en-GB" sz="2000" dirty="0"/>
                        <a:t>100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3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948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en-GB" sz="2000" dirty="0"/>
                        <a:t>100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4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982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387" name="Text Box 7"/>
          <p:cNvSpPr txBox="1">
            <a:spLocks noChangeArrowheads="1"/>
          </p:cNvSpPr>
          <p:nvPr/>
        </p:nvSpPr>
        <p:spPr bwMode="auto">
          <a:xfrm>
            <a:off x="2314575" y="3322639"/>
            <a:ext cx="44021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Calibri" panose="020F0502020204030204" pitchFamily="34" charset="0"/>
              </a:rPr>
              <a:t>Sensitivity to variation in </a:t>
            </a:r>
            <a:r>
              <a:rPr lang="en-GB" altLang="en-US" sz="2800" b="1" i="1">
                <a:latin typeface="Calibri" panose="020F0502020204030204" pitchFamily="34" charset="0"/>
              </a:rPr>
              <a:t>R</a:t>
            </a:r>
            <a:r>
              <a:rPr lang="en-GB" altLang="en-US" sz="2800" b="1" i="1" baseline="-25000">
                <a:latin typeface="Calibri" panose="020F0502020204030204" pitchFamily="34" charset="0"/>
              </a:rPr>
              <a:t>0</a:t>
            </a:r>
            <a:r>
              <a:rPr lang="en-GB" altLang="en-US" sz="2800" b="1"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9FF8BD-8ABF-478E-9B9C-75BC94BCB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sz="3600" dirty="0">
                <a:solidFill>
                  <a:srgbClr val="515151"/>
                </a:solidFill>
                <a:latin typeface="Open Sans" panose="020B0606030504020204" pitchFamily="34" charset="0"/>
              </a:rPr>
              <a:t>Model for illustration of parameter sensitivity</a:t>
            </a:r>
            <a:endParaRPr lang="en-GB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8FFD68-AB17-4235-9E42-0065BBDF5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7"/>
          <p:cNvSpPr txBox="1">
            <a:spLocks noChangeArrowheads="1"/>
          </p:cNvSpPr>
          <p:nvPr/>
        </p:nvSpPr>
        <p:spPr bwMode="auto">
          <a:xfrm>
            <a:off x="1743076" y="1320800"/>
            <a:ext cx="951286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 are interested in the number of individuals infected over the course of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epidemic, a.k.a. the final size, f, or attack rate, as it depends on I</a:t>
            </a:r>
            <a:r>
              <a:rPr lang="en-GB" altLang="en-US" sz="2000" baseline="-25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and R</a:t>
            </a:r>
            <a:r>
              <a:rPr lang="en-GB" altLang="en-US" sz="2000" baseline="-25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a deterministic model, </a:t>
            </a:r>
          </a:p>
        </p:txBody>
      </p:sp>
      <p:graphicFrame>
        <p:nvGraphicFramePr>
          <p:cNvPr id="16388" name="Object 8"/>
          <p:cNvGraphicFramePr>
            <a:graphicFrameLocks noChangeAspect="1"/>
          </p:cNvGraphicFramePr>
          <p:nvPr/>
        </p:nvGraphicFramePr>
        <p:xfrm>
          <a:off x="4064001" y="2541589"/>
          <a:ext cx="37957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400" imgH="228600" progId="Equation.DSMT4">
                  <p:embed/>
                </p:oleObj>
              </mc:Choice>
              <mc:Fallback>
                <p:oleObj name="Equation" r:id="rId2" imgW="1803400" imgH="228600" progId="Equation.DSMT4">
                  <p:embed/>
                  <p:pic>
                    <p:nvPicPr>
                      <p:cNvPr id="1638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1" y="2541589"/>
                        <a:ext cx="37957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320925" y="3862388"/>
          <a:ext cx="6096000" cy="237807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r>
                        <a:rPr lang="en-GB" sz="2000" dirty="0"/>
                        <a:t>I</a:t>
                      </a:r>
                      <a:r>
                        <a:rPr lang="en-GB" sz="2000" baseline="-25000" dirty="0"/>
                        <a:t>0</a:t>
                      </a:r>
                      <a:endParaRPr lang="en-GB" sz="2000" i="1" dirty="0"/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R</a:t>
                      </a:r>
                      <a:r>
                        <a:rPr lang="en-GB" sz="2000" baseline="-25000" dirty="0"/>
                        <a:t>0</a:t>
                      </a:r>
                      <a:endParaRPr lang="en-GB" sz="2000" i="1" dirty="0"/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f</a:t>
                      </a:r>
                      <a:endParaRPr lang="en-GB" sz="2000" i="1" dirty="0"/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en-GB" sz="2000" dirty="0"/>
                        <a:t>1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797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en-GB" sz="2000" dirty="0"/>
                        <a:t>10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800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en-GB" sz="2000" b="1" dirty="0"/>
                        <a:t>100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b="1" dirty="0"/>
                        <a:t>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b="1" dirty="0"/>
                        <a:t>828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en-GB" sz="2000" dirty="0"/>
                        <a:t>200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855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en-GB" sz="2000" dirty="0"/>
                        <a:t>300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879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411" name="Text Box 7"/>
          <p:cNvSpPr txBox="1">
            <a:spLocks noChangeArrowheads="1"/>
          </p:cNvSpPr>
          <p:nvPr/>
        </p:nvSpPr>
        <p:spPr bwMode="auto">
          <a:xfrm>
            <a:off x="2314575" y="3322639"/>
            <a:ext cx="44021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Calibri" panose="020F0502020204030204" pitchFamily="34" charset="0"/>
              </a:rPr>
              <a:t>Sensitivity to variation in </a:t>
            </a:r>
            <a:r>
              <a:rPr lang="en-GB" altLang="en-US" sz="2800" b="1" i="1">
                <a:latin typeface="Calibri" panose="020F0502020204030204" pitchFamily="34" charset="0"/>
              </a:rPr>
              <a:t>I</a:t>
            </a:r>
            <a:r>
              <a:rPr lang="en-GB" altLang="en-US" sz="2800" b="1" i="1" baseline="-25000">
                <a:latin typeface="Calibri" panose="020F0502020204030204" pitchFamily="34" charset="0"/>
              </a:rPr>
              <a:t>0</a:t>
            </a:r>
            <a:r>
              <a:rPr lang="en-GB" altLang="en-US" sz="2800" b="1"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5665E4-F808-42B3-86C6-4F39C4B47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sz="3600" dirty="0">
                <a:solidFill>
                  <a:srgbClr val="515151"/>
                </a:solidFill>
                <a:latin typeface="Open Sans" panose="020B0606030504020204" pitchFamily="34" charset="0"/>
              </a:rPr>
              <a:t>Model for illustration of parameter sensitivity</a:t>
            </a:r>
            <a:endParaRPr lang="en-GB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5530DC-6138-4B27-9925-D0E17BC39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502" y="3503613"/>
            <a:ext cx="3748088" cy="224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1115" y="3503612"/>
            <a:ext cx="36576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966119" y="1486014"/>
            <a:ext cx="811029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Local sensitivity looks at the change in the outcome of interest as params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are varied one at a time. 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our model, final size depends on reproduction number, R</a:t>
            </a:r>
            <a:r>
              <a:rPr lang="en-GB" altLang="en-US" sz="1800" baseline="-25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and initial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infectives, </a:t>
            </a:r>
            <a:r>
              <a:rPr lang="en-GB" altLang="en-US" sz="18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</a:t>
            </a:r>
            <a:r>
              <a:rPr lang="en-GB" altLang="en-US" sz="1800" baseline="-25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en-US" altLang="en-US" sz="1800" baseline="-25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090924" y="2694324"/>
            <a:ext cx="59722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 can look at the sensitivity around </a:t>
            </a:r>
            <a:r>
              <a:rPr lang="en-GB" altLang="en-US" sz="18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</a:t>
            </a:r>
            <a:r>
              <a:rPr lang="en-GB" altLang="en-US" sz="1800" i="1" baseline="-25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=2, </a:t>
            </a:r>
            <a:r>
              <a:rPr lang="en-GB" altLang="en-US" sz="18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</a:t>
            </a:r>
            <a:r>
              <a:rPr lang="en-GB" altLang="en-US" sz="1800" i="1" baseline="-25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=100, say.</a:t>
            </a:r>
            <a:endParaRPr lang="en-US" altLang="en-U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996157"/>
              </p:ext>
            </p:extLst>
          </p:nvPr>
        </p:nvGraphicFramePr>
        <p:xfrm>
          <a:off x="1730927" y="3167062"/>
          <a:ext cx="863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13" imgH="228501" progId="Equation.DSMT4">
                  <p:embed/>
                </p:oleObj>
              </mc:Choice>
              <mc:Fallback>
                <p:oleObj name="Equation" r:id="rId4" imgW="431613" imgH="228501" progId="Equation.DSMT4">
                  <p:embed/>
                  <p:pic>
                    <p:nvPicPr>
                      <p:cNvPr id="174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927" y="3167062"/>
                        <a:ext cx="8636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007514"/>
              </p:ext>
            </p:extLst>
          </p:nvPr>
        </p:nvGraphicFramePr>
        <p:xfrm>
          <a:off x="9068353" y="3105149"/>
          <a:ext cx="10080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9" imgH="228501" progId="Equation.DSMT4">
                  <p:embed/>
                </p:oleObj>
              </mc:Choice>
              <mc:Fallback>
                <p:oleObj name="Equation" r:id="rId6" imgW="533169" imgH="228501" progId="Equation.DSMT4">
                  <p:embed/>
                  <p:pic>
                    <p:nvPicPr>
                      <p:cNvPr id="174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8353" y="3105149"/>
                        <a:ext cx="100806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3719513" y="3503613"/>
            <a:ext cx="0" cy="15224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7629525" y="3463926"/>
            <a:ext cx="0" cy="159861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2155492" y="6000273"/>
            <a:ext cx="752494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Doesn’t tell us how different parameters </a:t>
            </a:r>
            <a:r>
              <a:rPr lang="en-GB" altLang="en-US" sz="18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combine</a:t>
            </a: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to affect the result.</a:t>
            </a:r>
            <a:endParaRPr lang="en-US" altLang="en-U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742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955758"/>
              </p:ext>
            </p:extLst>
          </p:nvPr>
        </p:nvGraphicFramePr>
        <p:xfrm>
          <a:off x="3643866" y="5480050"/>
          <a:ext cx="2952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334" imgH="228501" progId="Equation.DSMT4">
                  <p:embed/>
                </p:oleObj>
              </mc:Choice>
              <mc:Fallback>
                <p:oleObj name="Equation" r:id="rId8" imgW="152334" imgH="228501" progId="Equation.DSMT4">
                  <p:embed/>
                  <p:pic>
                    <p:nvPicPr>
                      <p:cNvPr id="1742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66" y="5480050"/>
                        <a:ext cx="29527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707849"/>
              </p:ext>
            </p:extLst>
          </p:nvPr>
        </p:nvGraphicFramePr>
        <p:xfrm>
          <a:off x="7404652" y="5594350"/>
          <a:ext cx="3683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500" imgH="228600" progId="Equation.DSMT4">
                  <p:embed/>
                </p:oleObj>
              </mc:Choice>
              <mc:Fallback>
                <p:oleObj name="Equation" r:id="rId10" imgW="190500" imgH="228600" progId="Equation.DSMT4">
                  <p:embed/>
                  <p:pic>
                    <p:nvPicPr>
                      <p:cNvPr id="1742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4652" y="5594350"/>
                        <a:ext cx="36830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722045"/>
              </p:ext>
            </p:extLst>
          </p:nvPr>
        </p:nvGraphicFramePr>
        <p:xfrm>
          <a:off x="1727752" y="4273550"/>
          <a:ext cx="312738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268" imgH="203024" progId="Equation.DSMT4">
                  <p:embed/>
                </p:oleObj>
              </mc:Choice>
              <mc:Fallback>
                <p:oleObj name="Equation" r:id="rId12" imgW="152268" imgH="203024" progId="Equation.DSMT4">
                  <p:embed/>
                  <p:pic>
                    <p:nvPicPr>
                      <p:cNvPr id="1742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752" y="4273550"/>
                        <a:ext cx="312738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392921"/>
              </p:ext>
            </p:extLst>
          </p:nvPr>
        </p:nvGraphicFramePr>
        <p:xfrm>
          <a:off x="5674277" y="4273550"/>
          <a:ext cx="312738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268" imgH="203024" progId="Equation.DSMT4">
                  <p:embed/>
                </p:oleObj>
              </mc:Choice>
              <mc:Fallback>
                <p:oleObj name="Equation" r:id="rId14" imgW="152268" imgH="203024" progId="Equation.DSMT4">
                  <p:embed/>
                  <p:pic>
                    <p:nvPicPr>
                      <p:cNvPr id="1742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4277" y="4273550"/>
                        <a:ext cx="312738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EA94A3D-C8A1-4D13-A192-E869366F0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515151"/>
                </a:solidFill>
                <a:latin typeface="Open Sans" panose="020B0606030504020204" pitchFamily="34" charset="0"/>
              </a:rPr>
              <a:t>L</a:t>
            </a:r>
            <a:r>
              <a:rPr lang="en-GB" sz="3600" dirty="0" err="1">
                <a:solidFill>
                  <a:srgbClr val="515151"/>
                </a:solidFill>
                <a:latin typeface="Open Sans" panose="020B0606030504020204" pitchFamily="34" charset="0"/>
              </a:rPr>
              <a:t>ocal</a:t>
            </a:r>
            <a:r>
              <a:rPr lang="en-GB" sz="3600" dirty="0">
                <a:solidFill>
                  <a:srgbClr val="515151"/>
                </a:solidFill>
                <a:latin typeface="Open Sans" panose="020B0606030504020204" pitchFamily="34" charset="0"/>
              </a:rPr>
              <a:t> uncertainty</a:t>
            </a:r>
            <a:endParaRPr lang="en-GB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B989A5-3831-46FE-862A-A0783D9D6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3"/>
          <p:cNvSpPr txBox="1">
            <a:spLocks noChangeArrowheads="1"/>
          </p:cNvSpPr>
          <p:nvPr/>
        </p:nvSpPr>
        <p:spPr bwMode="auto">
          <a:xfrm>
            <a:off x="1943100" y="1537907"/>
            <a:ext cx="750949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evaluation expensive, don’t want to go through all values.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LHC is a method of picking a subset of points that ‘span’ the region. </a:t>
            </a:r>
            <a:endParaRPr lang="en-US" altLang="en-U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053D89E-A9C6-417E-8BA8-CDBBADB06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515151"/>
                </a:solidFill>
                <a:latin typeface="Open Sans" panose="020B0606030504020204" pitchFamily="34" charset="0"/>
              </a:rPr>
              <a:t>Latin Hypercube Sampling</a:t>
            </a:r>
            <a:endParaRPr lang="en-GB" dirty="0"/>
          </a:p>
        </p:txBody>
      </p:sp>
      <p:graphicFrame>
        <p:nvGraphicFramePr>
          <p:cNvPr id="30723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48434517"/>
              </p:ext>
            </p:extLst>
          </p:nvPr>
        </p:nvGraphicFramePr>
        <p:xfrm>
          <a:off x="2110581" y="2873376"/>
          <a:ext cx="601663" cy="240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057" imgH="1320227" progId="Equation.DSMT4">
                  <p:embed/>
                </p:oleObj>
              </mc:Choice>
              <mc:Fallback>
                <p:oleObj name="Equation" r:id="rId2" imgW="330057" imgH="1320227" progId="Equation.DSMT4">
                  <p:embed/>
                  <p:pic>
                    <p:nvPicPr>
                      <p:cNvPr id="3072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0581" y="2873376"/>
                        <a:ext cx="601663" cy="2408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4" name="AutoShape 5"/>
          <p:cNvSpPr>
            <a:spLocks noChangeArrowheads="1"/>
          </p:cNvSpPr>
          <p:nvPr/>
        </p:nvSpPr>
        <p:spPr bwMode="auto">
          <a:xfrm>
            <a:off x="3373438" y="3810001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30725" name="Text Box 6"/>
          <p:cNvSpPr txBox="1">
            <a:spLocks noChangeArrowheads="1"/>
          </p:cNvSpPr>
          <p:nvPr/>
        </p:nvSpPr>
        <p:spPr bwMode="auto">
          <a:xfrm>
            <a:off x="3207695" y="3154364"/>
            <a:ext cx="124906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/>
              <a:t>choose an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/>
              <a:t>R</a:t>
            </a:r>
            <a:r>
              <a:rPr lang="en-GB" altLang="en-US" sz="1800" baseline="-25000" dirty="0"/>
              <a:t>0</a:t>
            </a:r>
            <a:endParaRPr lang="en-US" altLang="en-US" sz="1800" baseline="-25000" dirty="0"/>
          </a:p>
        </p:txBody>
      </p:sp>
      <p:sp>
        <p:nvSpPr>
          <p:cNvPr id="30726" name="Text Box 7"/>
          <p:cNvSpPr txBox="1">
            <a:spLocks noChangeArrowheads="1"/>
          </p:cNvSpPr>
          <p:nvPr/>
        </p:nvSpPr>
        <p:spPr bwMode="auto">
          <a:xfrm>
            <a:off x="3067050" y="6111876"/>
            <a:ext cx="580659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Each parameter value appears once and only once. 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 repeat the process to get further sets. </a:t>
            </a:r>
            <a:endParaRPr lang="en-US" altLang="en-U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0727" name="Text Box 8"/>
          <p:cNvSpPr txBox="1">
            <a:spLocks noChangeArrowheads="1"/>
          </p:cNvSpPr>
          <p:nvPr/>
        </p:nvSpPr>
        <p:spPr bwMode="auto">
          <a:xfrm>
            <a:off x="1871663" y="2389188"/>
            <a:ext cx="2764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From previous example:</a:t>
            </a:r>
            <a:endParaRPr lang="en-US" altLang="en-US" sz="18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30728" name="Group 9"/>
          <p:cNvGrpSpPr>
            <a:grpSpLocks/>
          </p:cNvGrpSpPr>
          <p:nvPr/>
        </p:nvGrpSpPr>
        <p:grpSpPr bwMode="auto">
          <a:xfrm>
            <a:off x="6196014" y="2665414"/>
            <a:ext cx="3959225" cy="3406775"/>
            <a:chOff x="2789" y="1162"/>
            <a:chExt cx="2494" cy="2146"/>
          </a:xfrm>
        </p:grpSpPr>
        <p:sp>
          <p:nvSpPr>
            <p:cNvPr id="30745" name="Rectangle 10"/>
            <p:cNvSpPr>
              <a:spLocks noChangeArrowheads="1"/>
            </p:cNvSpPr>
            <p:nvPr/>
          </p:nvSpPr>
          <p:spPr bwMode="auto">
            <a:xfrm>
              <a:off x="3152" y="1172"/>
              <a:ext cx="2131" cy="1678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30746" name="Line 11"/>
            <p:cNvSpPr>
              <a:spLocks noChangeShapeType="1"/>
            </p:cNvSpPr>
            <p:nvPr/>
          </p:nvSpPr>
          <p:spPr bwMode="auto">
            <a:xfrm flipV="1">
              <a:off x="3514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7" name="Line 12"/>
            <p:cNvSpPr>
              <a:spLocks noChangeShapeType="1"/>
            </p:cNvSpPr>
            <p:nvPr/>
          </p:nvSpPr>
          <p:spPr bwMode="auto">
            <a:xfrm flipV="1">
              <a:off x="3787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8" name="Line 13"/>
            <p:cNvSpPr>
              <a:spLocks noChangeShapeType="1"/>
            </p:cNvSpPr>
            <p:nvPr/>
          </p:nvSpPr>
          <p:spPr bwMode="auto">
            <a:xfrm flipV="1">
              <a:off x="3968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9" name="Line 14"/>
            <p:cNvSpPr>
              <a:spLocks noChangeShapeType="1"/>
            </p:cNvSpPr>
            <p:nvPr/>
          </p:nvSpPr>
          <p:spPr bwMode="auto">
            <a:xfrm flipV="1">
              <a:off x="4104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0" name="Line 15"/>
            <p:cNvSpPr>
              <a:spLocks noChangeShapeType="1"/>
            </p:cNvSpPr>
            <p:nvPr/>
          </p:nvSpPr>
          <p:spPr bwMode="auto">
            <a:xfrm flipV="1">
              <a:off x="4195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1" name="Line 16"/>
            <p:cNvSpPr>
              <a:spLocks noChangeShapeType="1"/>
            </p:cNvSpPr>
            <p:nvPr/>
          </p:nvSpPr>
          <p:spPr bwMode="auto">
            <a:xfrm flipV="1">
              <a:off x="4286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2" name="Line 17"/>
            <p:cNvSpPr>
              <a:spLocks noChangeShapeType="1"/>
            </p:cNvSpPr>
            <p:nvPr/>
          </p:nvSpPr>
          <p:spPr bwMode="auto">
            <a:xfrm flipV="1">
              <a:off x="4422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3" name="Line 18"/>
            <p:cNvSpPr>
              <a:spLocks noChangeShapeType="1"/>
            </p:cNvSpPr>
            <p:nvPr/>
          </p:nvSpPr>
          <p:spPr bwMode="auto">
            <a:xfrm flipV="1">
              <a:off x="4648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4" name="Line 19"/>
            <p:cNvSpPr>
              <a:spLocks noChangeShapeType="1"/>
            </p:cNvSpPr>
            <p:nvPr/>
          </p:nvSpPr>
          <p:spPr bwMode="auto">
            <a:xfrm flipV="1">
              <a:off x="4921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5" name="Line 20"/>
            <p:cNvSpPr>
              <a:spLocks noChangeShapeType="1"/>
            </p:cNvSpPr>
            <p:nvPr/>
          </p:nvSpPr>
          <p:spPr bwMode="auto">
            <a:xfrm>
              <a:off x="3152" y="2714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6" name="Line 21"/>
            <p:cNvSpPr>
              <a:spLocks noChangeShapeType="1"/>
            </p:cNvSpPr>
            <p:nvPr/>
          </p:nvSpPr>
          <p:spPr bwMode="auto">
            <a:xfrm>
              <a:off x="3152" y="1354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7" name="Line 22"/>
            <p:cNvSpPr>
              <a:spLocks noChangeShapeType="1"/>
            </p:cNvSpPr>
            <p:nvPr/>
          </p:nvSpPr>
          <p:spPr bwMode="auto">
            <a:xfrm>
              <a:off x="3152" y="1535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8" name="Line 23"/>
            <p:cNvSpPr>
              <a:spLocks noChangeShapeType="1"/>
            </p:cNvSpPr>
            <p:nvPr/>
          </p:nvSpPr>
          <p:spPr bwMode="auto">
            <a:xfrm>
              <a:off x="3152" y="1716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9" name="Line 24"/>
            <p:cNvSpPr>
              <a:spLocks noChangeShapeType="1"/>
            </p:cNvSpPr>
            <p:nvPr/>
          </p:nvSpPr>
          <p:spPr bwMode="auto">
            <a:xfrm>
              <a:off x="3152" y="1898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0" name="Line 25"/>
            <p:cNvSpPr>
              <a:spLocks noChangeShapeType="1"/>
            </p:cNvSpPr>
            <p:nvPr/>
          </p:nvSpPr>
          <p:spPr bwMode="auto">
            <a:xfrm>
              <a:off x="3152" y="2079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1" name="Line 26"/>
            <p:cNvSpPr>
              <a:spLocks noChangeShapeType="1"/>
            </p:cNvSpPr>
            <p:nvPr/>
          </p:nvSpPr>
          <p:spPr bwMode="auto">
            <a:xfrm>
              <a:off x="3152" y="2261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2" name="Line 27"/>
            <p:cNvSpPr>
              <a:spLocks noChangeShapeType="1"/>
            </p:cNvSpPr>
            <p:nvPr/>
          </p:nvSpPr>
          <p:spPr bwMode="auto">
            <a:xfrm>
              <a:off x="3152" y="2442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3" name="Line 28"/>
            <p:cNvSpPr>
              <a:spLocks noChangeShapeType="1"/>
            </p:cNvSpPr>
            <p:nvPr/>
          </p:nvSpPr>
          <p:spPr bwMode="auto">
            <a:xfrm>
              <a:off x="3152" y="2578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4" name="Text Box 29"/>
            <p:cNvSpPr txBox="1">
              <a:spLocks noChangeArrowheads="1"/>
            </p:cNvSpPr>
            <p:nvPr/>
          </p:nvSpPr>
          <p:spPr bwMode="auto">
            <a:xfrm>
              <a:off x="2789" y="1853"/>
              <a:ext cx="21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800"/>
                <a:t>I</a:t>
              </a:r>
              <a:r>
                <a:rPr lang="en-GB" altLang="en-US" sz="1800" baseline="-25000"/>
                <a:t>o</a:t>
              </a:r>
            </a:p>
          </p:txBody>
        </p:sp>
        <p:sp>
          <p:nvSpPr>
            <p:cNvPr id="30765" name="Text Box 30"/>
            <p:cNvSpPr txBox="1">
              <a:spLocks noChangeArrowheads="1"/>
            </p:cNvSpPr>
            <p:nvPr/>
          </p:nvSpPr>
          <p:spPr bwMode="auto">
            <a:xfrm>
              <a:off x="2974" y="1162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/>
                <a:t>1</a:t>
              </a:r>
            </a:p>
          </p:txBody>
        </p:sp>
        <p:sp>
          <p:nvSpPr>
            <p:cNvPr id="30766" name="Text Box 31"/>
            <p:cNvSpPr txBox="1">
              <a:spLocks noChangeArrowheads="1"/>
            </p:cNvSpPr>
            <p:nvPr/>
          </p:nvSpPr>
          <p:spPr bwMode="auto">
            <a:xfrm>
              <a:off x="2970" y="1354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/>
                <a:t>2</a:t>
              </a:r>
            </a:p>
          </p:txBody>
        </p:sp>
        <p:sp>
          <p:nvSpPr>
            <p:cNvPr id="30767" name="Text Box 32"/>
            <p:cNvSpPr txBox="1">
              <a:spLocks noChangeArrowheads="1"/>
            </p:cNvSpPr>
            <p:nvPr/>
          </p:nvSpPr>
          <p:spPr bwMode="auto">
            <a:xfrm>
              <a:off x="2970" y="1535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/>
                <a:t>3</a:t>
              </a:r>
            </a:p>
          </p:txBody>
        </p:sp>
        <p:sp>
          <p:nvSpPr>
            <p:cNvPr id="30768" name="Text Box 33"/>
            <p:cNvSpPr txBox="1">
              <a:spLocks noChangeArrowheads="1"/>
            </p:cNvSpPr>
            <p:nvPr/>
          </p:nvSpPr>
          <p:spPr bwMode="auto">
            <a:xfrm>
              <a:off x="2970" y="1716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/>
                <a:t>4</a:t>
              </a:r>
            </a:p>
          </p:txBody>
        </p:sp>
        <p:sp>
          <p:nvSpPr>
            <p:cNvPr id="30769" name="Text Box 34"/>
            <p:cNvSpPr txBox="1">
              <a:spLocks noChangeArrowheads="1"/>
            </p:cNvSpPr>
            <p:nvPr/>
          </p:nvSpPr>
          <p:spPr bwMode="auto">
            <a:xfrm>
              <a:off x="2970" y="1898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/>
                <a:t>5</a:t>
              </a:r>
            </a:p>
          </p:txBody>
        </p:sp>
        <p:sp>
          <p:nvSpPr>
            <p:cNvPr id="30770" name="Text Box 35"/>
            <p:cNvSpPr txBox="1">
              <a:spLocks noChangeArrowheads="1"/>
            </p:cNvSpPr>
            <p:nvPr/>
          </p:nvSpPr>
          <p:spPr bwMode="auto">
            <a:xfrm>
              <a:off x="2970" y="2079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/>
                <a:t>6</a:t>
              </a:r>
            </a:p>
          </p:txBody>
        </p:sp>
        <p:sp>
          <p:nvSpPr>
            <p:cNvPr id="30771" name="Text Box 36"/>
            <p:cNvSpPr txBox="1">
              <a:spLocks noChangeArrowheads="1"/>
            </p:cNvSpPr>
            <p:nvPr/>
          </p:nvSpPr>
          <p:spPr bwMode="auto">
            <a:xfrm>
              <a:off x="2970" y="2261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/>
                <a:t>7</a:t>
              </a:r>
            </a:p>
          </p:txBody>
        </p:sp>
        <p:sp>
          <p:nvSpPr>
            <p:cNvPr id="30772" name="Text Box 37"/>
            <p:cNvSpPr txBox="1">
              <a:spLocks noChangeArrowheads="1"/>
            </p:cNvSpPr>
            <p:nvPr/>
          </p:nvSpPr>
          <p:spPr bwMode="auto">
            <a:xfrm>
              <a:off x="2970" y="2442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/>
                <a:t>8</a:t>
              </a:r>
            </a:p>
          </p:txBody>
        </p:sp>
        <p:sp>
          <p:nvSpPr>
            <p:cNvPr id="30773" name="Text Box 38"/>
            <p:cNvSpPr txBox="1">
              <a:spLocks noChangeArrowheads="1"/>
            </p:cNvSpPr>
            <p:nvPr/>
          </p:nvSpPr>
          <p:spPr bwMode="auto">
            <a:xfrm>
              <a:off x="2970" y="2578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/>
                <a:t>9</a:t>
              </a:r>
            </a:p>
          </p:txBody>
        </p:sp>
        <p:sp>
          <p:nvSpPr>
            <p:cNvPr id="30774" name="Text Box 39"/>
            <p:cNvSpPr txBox="1">
              <a:spLocks noChangeArrowheads="1"/>
            </p:cNvSpPr>
            <p:nvPr/>
          </p:nvSpPr>
          <p:spPr bwMode="auto">
            <a:xfrm>
              <a:off x="2925" y="2714"/>
              <a:ext cx="2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/>
                <a:t>10</a:t>
              </a:r>
            </a:p>
          </p:txBody>
        </p:sp>
        <p:sp>
          <p:nvSpPr>
            <p:cNvPr id="30775" name="Text Box 40"/>
            <p:cNvSpPr txBox="1">
              <a:spLocks noChangeArrowheads="1"/>
            </p:cNvSpPr>
            <p:nvPr/>
          </p:nvSpPr>
          <p:spPr bwMode="auto">
            <a:xfrm>
              <a:off x="4013" y="3077"/>
              <a:ext cx="2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800"/>
                <a:t>R</a:t>
              </a:r>
              <a:r>
                <a:rPr lang="en-GB" altLang="en-US" sz="1800" baseline="-25000"/>
                <a:t>0</a:t>
              </a:r>
            </a:p>
          </p:txBody>
        </p:sp>
        <p:sp>
          <p:nvSpPr>
            <p:cNvPr id="30776" name="Text Box 41"/>
            <p:cNvSpPr txBox="1">
              <a:spLocks noChangeArrowheads="1"/>
            </p:cNvSpPr>
            <p:nvPr/>
          </p:nvSpPr>
          <p:spPr bwMode="auto">
            <a:xfrm>
              <a:off x="3197" y="2850"/>
              <a:ext cx="28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/>
                <a:t>R</a:t>
              </a:r>
              <a:r>
                <a:rPr lang="en-GB" altLang="en-US" sz="1400" baseline="-25000"/>
                <a:t>01</a:t>
              </a:r>
            </a:p>
          </p:txBody>
        </p:sp>
        <p:sp>
          <p:nvSpPr>
            <p:cNvPr id="30777" name="Text Box 42"/>
            <p:cNvSpPr txBox="1">
              <a:spLocks noChangeArrowheads="1"/>
            </p:cNvSpPr>
            <p:nvPr/>
          </p:nvSpPr>
          <p:spPr bwMode="auto">
            <a:xfrm>
              <a:off x="3514" y="2850"/>
              <a:ext cx="28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/>
                <a:t>R</a:t>
              </a:r>
              <a:r>
                <a:rPr lang="en-GB" altLang="en-US" sz="1400" baseline="-25000"/>
                <a:t>02</a:t>
              </a:r>
            </a:p>
          </p:txBody>
        </p:sp>
        <p:sp>
          <p:nvSpPr>
            <p:cNvPr id="30778" name="Text Box 43"/>
            <p:cNvSpPr txBox="1">
              <a:spLocks noChangeArrowheads="1"/>
            </p:cNvSpPr>
            <p:nvPr/>
          </p:nvSpPr>
          <p:spPr bwMode="auto">
            <a:xfrm>
              <a:off x="3741" y="2850"/>
              <a:ext cx="28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/>
                <a:t>R</a:t>
              </a:r>
              <a:r>
                <a:rPr lang="en-GB" altLang="en-US" sz="1400" baseline="-25000"/>
                <a:t>03</a:t>
              </a:r>
            </a:p>
          </p:txBody>
        </p:sp>
        <p:sp>
          <p:nvSpPr>
            <p:cNvPr id="30779" name="Text Box 44"/>
            <p:cNvSpPr txBox="1">
              <a:spLocks noChangeArrowheads="1"/>
            </p:cNvSpPr>
            <p:nvPr/>
          </p:nvSpPr>
          <p:spPr bwMode="auto">
            <a:xfrm>
              <a:off x="3918" y="2850"/>
              <a:ext cx="28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/>
                <a:t>R</a:t>
              </a:r>
              <a:r>
                <a:rPr lang="en-GB" altLang="en-US" sz="1400" baseline="-25000"/>
                <a:t>04</a:t>
              </a:r>
            </a:p>
          </p:txBody>
        </p:sp>
        <p:sp>
          <p:nvSpPr>
            <p:cNvPr id="30780" name="Text Box 45"/>
            <p:cNvSpPr txBox="1">
              <a:spLocks noChangeArrowheads="1"/>
            </p:cNvSpPr>
            <p:nvPr/>
          </p:nvSpPr>
          <p:spPr bwMode="auto">
            <a:xfrm>
              <a:off x="4104" y="2805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800"/>
                <a:t>…..</a:t>
              </a:r>
            </a:p>
          </p:txBody>
        </p:sp>
      </p:grpSp>
      <p:graphicFrame>
        <p:nvGraphicFramePr>
          <p:cNvPr id="30729" name="Object 46"/>
          <p:cNvGraphicFramePr>
            <a:graphicFrameLocks noChangeAspect="1"/>
          </p:cNvGraphicFramePr>
          <p:nvPr/>
        </p:nvGraphicFramePr>
        <p:xfrm>
          <a:off x="4641850" y="2882901"/>
          <a:ext cx="1049338" cy="237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47" imgH="1320227" progId="Equation.DSMT4">
                  <p:embed/>
                </p:oleObj>
              </mc:Choice>
              <mc:Fallback>
                <p:oleObj name="Equation" r:id="rId4" imgW="583947" imgH="1320227" progId="Equation.DSMT4">
                  <p:embed/>
                  <p:pic>
                    <p:nvPicPr>
                      <p:cNvPr id="30729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850" y="2882901"/>
                        <a:ext cx="1049338" cy="237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0" name="Text Box 47"/>
          <p:cNvSpPr txBox="1">
            <a:spLocks noChangeArrowheads="1"/>
          </p:cNvSpPr>
          <p:nvPr/>
        </p:nvSpPr>
        <p:spPr bwMode="auto">
          <a:xfrm>
            <a:off x="8175625" y="38084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X</a:t>
            </a:r>
          </a:p>
        </p:txBody>
      </p:sp>
      <p:sp>
        <p:nvSpPr>
          <p:cNvPr id="30731" name="Text Box 48"/>
          <p:cNvSpPr txBox="1">
            <a:spLocks noChangeArrowheads="1"/>
          </p:cNvSpPr>
          <p:nvPr/>
        </p:nvSpPr>
        <p:spPr bwMode="auto">
          <a:xfrm>
            <a:off x="8328025" y="50403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X</a:t>
            </a:r>
          </a:p>
        </p:txBody>
      </p:sp>
      <p:sp>
        <p:nvSpPr>
          <p:cNvPr id="30732" name="Text Box 49"/>
          <p:cNvSpPr txBox="1">
            <a:spLocks noChangeArrowheads="1"/>
          </p:cNvSpPr>
          <p:nvPr/>
        </p:nvSpPr>
        <p:spPr bwMode="auto">
          <a:xfrm>
            <a:off x="8518525" y="26654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X</a:t>
            </a:r>
          </a:p>
        </p:txBody>
      </p:sp>
      <p:sp>
        <p:nvSpPr>
          <p:cNvPr id="30733" name="Text Box 50"/>
          <p:cNvSpPr txBox="1">
            <a:spLocks noChangeArrowheads="1"/>
          </p:cNvSpPr>
          <p:nvPr/>
        </p:nvSpPr>
        <p:spPr bwMode="auto">
          <a:xfrm>
            <a:off x="8010525" y="41005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X</a:t>
            </a:r>
          </a:p>
        </p:txBody>
      </p:sp>
      <p:sp>
        <p:nvSpPr>
          <p:cNvPr id="30734" name="Text Box 51"/>
          <p:cNvSpPr txBox="1">
            <a:spLocks noChangeArrowheads="1"/>
          </p:cNvSpPr>
          <p:nvPr/>
        </p:nvSpPr>
        <p:spPr bwMode="auto">
          <a:xfrm>
            <a:off x="9674225" y="43799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X</a:t>
            </a:r>
          </a:p>
        </p:txBody>
      </p:sp>
      <p:sp>
        <p:nvSpPr>
          <p:cNvPr id="30735" name="Text Box 52"/>
          <p:cNvSpPr txBox="1">
            <a:spLocks noChangeArrowheads="1"/>
          </p:cNvSpPr>
          <p:nvPr/>
        </p:nvSpPr>
        <p:spPr bwMode="auto">
          <a:xfrm>
            <a:off x="6892925" y="35290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X</a:t>
            </a:r>
          </a:p>
        </p:txBody>
      </p:sp>
      <p:sp>
        <p:nvSpPr>
          <p:cNvPr id="30736" name="Text Box 53"/>
          <p:cNvSpPr txBox="1">
            <a:spLocks noChangeArrowheads="1"/>
          </p:cNvSpPr>
          <p:nvPr/>
        </p:nvSpPr>
        <p:spPr bwMode="auto">
          <a:xfrm>
            <a:off x="9217025" y="48625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X</a:t>
            </a:r>
          </a:p>
        </p:txBody>
      </p:sp>
      <p:sp>
        <p:nvSpPr>
          <p:cNvPr id="30737" name="Text Box 54"/>
          <p:cNvSpPr txBox="1">
            <a:spLocks noChangeArrowheads="1"/>
          </p:cNvSpPr>
          <p:nvPr/>
        </p:nvSpPr>
        <p:spPr bwMode="auto">
          <a:xfrm>
            <a:off x="8823325" y="29448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X</a:t>
            </a:r>
          </a:p>
        </p:txBody>
      </p:sp>
      <p:sp>
        <p:nvSpPr>
          <p:cNvPr id="30738" name="Text Box 55"/>
          <p:cNvSpPr txBox="1">
            <a:spLocks noChangeArrowheads="1"/>
          </p:cNvSpPr>
          <p:nvPr/>
        </p:nvSpPr>
        <p:spPr bwMode="auto">
          <a:xfrm>
            <a:off x="7388225" y="46212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X</a:t>
            </a:r>
          </a:p>
        </p:txBody>
      </p:sp>
      <p:sp>
        <p:nvSpPr>
          <p:cNvPr id="30739" name="Text Box 56"/>
          <p:cNvSpPr txBox="1">
            <a:spLocks noChangeArrowheads="1"/>
          </p:cNvSpPr>
          <p:nvPr/>
        </p:nvSpPr>
        <p:spPr bwMode="auto">
          <a:xfrm>
            <a:off x="7756525" y="32369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X</a:t>
            </a:r>
          </a:p>
        </p:txBody>
      </p:sp>
      <p:sp>
        <p:nvSpPr>
          <p:cNvPr id="30740" name="Text Box 57"/>
          <p:cNvSpPr txBox="1">
            <a:spLocks noChangeArrowheads="1"/>
          </p:cNvSpPr>
          <p:nvPr/>
        </p:nvSpPr>
        <p:spPr bwMode="auto">
          <a:xfrm>
            <a:off x="1952625" y="5624513"/>
            <a:ext cx="3854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10X10 cube: mean = 780, s.d. = 86</a:t>
            </a:r>
          </a:p>
        </p:txBody>
      </p:sp>
      <p:sp>
        <p:nvSpPr>
          <p:cNvPr id="30741" name="Text Box 58"/>
          <p:cNvSpPr txBox="1">
            <a:spLocks noChangeArrowheads="1"/>
          </p:cNvSpPr>
          <p:nvPr/>
        </p:nvSpPr>
        <p:spPr bwMode="auto">
          <a:xfrm rot="16200000">
            <a:off x="1077436" y="3870426"/>
            <a:ext cx="1378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/>
              <a:t>Increasing size</a:t>
            </a:r>
            <a:endParaRPr lang="en-US" altLang="en-US" sz="1400"/>
          </a:p>
        </p:txBody>
      </p:sp>
      <p:sp>
        <p:nvSpPr>
          <p:cNvPr id="30742" name="Line 59"/>
          <p:cNvSpPr>
            <a:spLocks noChangeShapeType="1"/>
          </p:cNvSpPr>
          <p:nvPr/>
        </p:nvSpPr>
        <p:spPr bwMode="auto">
          <a:xfrm>
            <a:off x="1943100" y="3124200"/>
            <a:ext cx="0" cy="17653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43" name="Text Box 60"/>
          <p:cNvSpPr txBox="1">
            <a:spLocks noChangeArrowheads="1"/>
          </p:cNvSpPr>
          <p:nvPr/>
        </p:nvSpPr>
        <p:spPr bwMode="auto">
          <a:xfrm>
            <a:off x="3338987" y="4367214"/>
            <a:ext cx="10182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for each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I</a:t>
            </a:r>
            <a:r>
              <a:rPr lang="en-GB" altLang="en-US" sz="1800" baseline="-25000"/>
              <a:t>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4DCBD3-AB83-4A0E-9241-081F605AF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15</a:t>
            </a:fld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1943CA7-96F2-406B-84F8-6DB54BE6D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15151"/>
                </a:solidFill>
                <a:latin typeface="Open Sans" panose="020B0606030504020204" pitchFamily="34" charset="0"/>
              </a:rPr>
              <a:t>Monte Carlo Markov Chain</a:t>
            </a:r>
            <a:endParaRPr lang="en-GB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11269" name="Text Box 11"/>
          <p:cNvSpPr txBox="1">
            <a:spLocks noChangeArrowheads="1"/>
          </p:cNvSpPr>
          <p:nvPr/>
        </p:nvSpPr>
        <p:spPr bwMode="auto">
          <a:xfrm>
            <a:off x="1847850" y="3284538"/>
            <a:ext cx="796339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First, create a way of randomly picking a new set of params from the old.</a:t>
            </a:r>
          </a:p>
          <a:p>
            <a:pPr eaLnBrk="1" hangingPunct="1"/>
            <a:r>
              <a:rPr lang="en-GB" altLang="en-US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(must be symmetrical. E.g. Add normal deviate to each). </a:t>
            </a:r>
          </a:p>
          <a:p>
            <a:pPr eaLnBrk="1" hangingPunct="1"/>
            <a:endParaRPr lang="en-GB" altLang="en-US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en-GB" altLang="en-US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From last point, (x</a:t>
            </a:r>
            <a:r>
              <a:rPr lang="en-GB" altLang="en-US" b="0" baseline="-25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en-GB" altLang="en-US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,x</a:t>
            </a:r>
            <a:r>
              <a:rPr lang="en-GB" altLang="en-US" b="0" baseline="-25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en-GB" altLang="en-US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), generate new point, </a:t>
            </a:r>
          </a:p>
          <a:p>
            <a:pPr eaLnBrk="1" hangingPunct="1">
              <a:buFontTx/>
              <a:buChar char="•"/>
            </a:pPr>
            <a:endParaRPr lang="en-GB" altLang="en-US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en-GB" altLang="en-US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Calculate A, where </a:t>
            </a:r>
          </a:p>
          <a:p>
            <a:pPr eaLnBrk="1" hangingPunct="1">
              <a:buFontTx/>
              <a:buChar char="•"/>
            </a:pPr>
            <a:endParaRPr lang="en-GB" altLang="en-US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en-GB" altLang="en-US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Get a random number, u, between [0,1]. </a:t>
            </a:r>
          </a:p>
          <a:p>
            <a:pPr eaLnBrk="1" hangingPunct="1">
              <a:buFontTx/>
              <a:buChar char="•"/>
            </a:pPr>
            <a:endParaRPr lang="en-GB" altLang="en-US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en-GB" altLang="en-US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u&lt;A, accept new point. Otherwise use old one again. </a:t>
            </a:r>
            <a:endParaRPr lang="en-US" altLang="en-US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271" name="Text Box 5"/>
          <p:cNvSpPr txBox="1">
            <a:spLocks noChangeArrowheads="1"/>
          </p:cNvSpPr>
          <p:nvPr/>
        </p:nvSpPr>
        <p:spPr bwMode="auto">
          <a:xfrm>
            <a:off x="1765334" y="1496814"/>
            <a:ext cx="846776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MCMC is a way of generating a sequence of parameter sets which appear to </a:t>
            </a:r>
          </a:p>
          <a:p>
            <a:pPr eaLnBrk="1" hangingPunct="1"/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have come from distribution. </a:t>
            </a:r>
          </a:p>
          <a:p>
            <a:pPr eaLnBrk="1" hangingPunct="1">
              <a:buFontTx/>
              <a:buChar char="•"/>
            </a:pPr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Each new set generated from previous one, hence ‘chain’, by a rule. </a:t>
            </a:r>
            <a:endParaRPr lang="en-US" altLang="en-US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272" name="Text Box 7"/>
          <p:cNvSpPr txBox="1">
            <a:spLocks noChangeArrowheads="1"/>
          </p:cNvSpPr>
          <p:nvPr/>
        </p:nvSpPr>
        <p:spPr bwMode="auto">
          <a:xfrm>
            <a:off x="1847850" y="2708275"/>
            <a:ext cx="24595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 u="sng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Metropolis Algorithm</a:t>
            </a:r>
            <a:endParaRPr lang="en-US" altLang="en-US" b="0" u="sng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55305" name="Object 9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338423787"/>
              </p:ext>
            </p:extLst>
          </p:nvPr>
        </p:nvGraphicFramePr>
        <p:xfrm>
          <a:off x="4799806" y="2419267"/>
          <a:ext cx="25923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95280" imgH="228600" progId="Equation.DSMT4">
                  <p:embed/>
                </p:oleObj>
              </mc:Choice>
              <mc:Fallback>
                <p:oleObj name="Equation" r:id="rId2" imgW="1295280" imgH="228600" progId="Equation.DSMT4">
                  <p:embed/>
                  <p:pic>
                    <p:nvPicPr>
                      <p:cNvPr id="553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806" y="2419267"/>
                        <a:ext cx="259238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8" name="Object 12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196343069"/>
              </p:ext>
            </p:extLst>
          </p:nvPr>
        </p:nvGraphicFramePr>
        <p:xfrm>
          <a:off x="6624137" y="4013117"/>
          <a:ext cx="94773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241200" progId="Equation.DSMT4">
                  <p:embed/>
                </p:oleObj>
              </mc:Choice>
              <mc:Fallback>
                <p:oleObj name="Equation" r:id="rId4" imgW="469800" imgH="241200" progId="Equation.DSMT4">
                  <p:embed/>
                  <p:pic>
                    <p:nvPicPr>
                      <p:cNvPr id="553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4137" y="4013117"/>
                        <a:ext cx="947737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1" name="Object 1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265892573"/>
              </p:ext>
            </p:extLst>
          </p:nvPr>
        </p:nvGraphicFramePr>
        <p:xfrm>
          <a:off x="4122821" y="4599769"/>
          <a:ext cx="28908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47560" imgH="241200" progId="Equation.DSMT4">
                  <p:embed/>
                </p:oleObj>
              </mc:Choice>
              <mc:Fallback>
                <p:oleObj name="Equation" r:id="rId6" imgW="1447560" imgH="241200" progId="Equation.DSMT4">
                  <p:embed/>
                  <p:pic>
                    <p:nvPicPr>
                      <p:cNvPr id="5531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2821" y="4599769"/>
                        <a:ext cx="28908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3" name="AutoShape 18"/>
          <p:cNvSpPr>
            <a:spLocks noChangeArrowheads="1"/>
          </p:cNvSpPr>
          <p:nvPr/>
        </p:nvSpPr>
        <p:spPr bwMode="auto">
          <a:xfrm rot="16200000">
            <a:off x="7896226" y="4221163"/>
            <a:ext cx="2270125" cy="1549400"/>
          </a:xfrm>
          <a:prstGeom prst="curvedUpArrow">
            <a:avLst>
              <a:gd name="adj1" fmla="val 29303"/>
              <a:gd name="adj2" fmla="val 58607"/>
              <a:gd name="adj3" fmla="val 3329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1274" name="Text Box 19"/>
          <p:cNvSpPr txBox="1">
            <a:spLocks noChangeArrowheads="1"/>
          </p:cNvSpPr>
          <p:nvPr/>
        </p:nvSpPr>
        <p:spPr bwMode="auto">
          <a:xfrm>
            <a:off x="3359150" y="6329363"/>
            <a:ext cx="4997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N.B. successive points are </a:t>
            </a:r>
            <a:r>
              <a:rPr lang="en-GB" altLang="en-US" i="1" u="sng"/>
              <a:t>not</a:t>
            </a:r>
            <a:r>
              <a:rPr lang="en-GB" altLang="en-US"/>
              <a:t> independent!</a:t>
            </a: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90172B-1D14-44A1-90B8-D95A1768D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3497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938463" y="1441232"/>
            <a:ext cx="1029903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Stochastic models incorporate the randomness of the processes they represent,</a:t>
            </a:r>
          </a:p>
          <a:p>
            <a:pPr eaLnBrk="1" hangingPunct="1"/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e.g. infection, recovery, death, etc.</a:t>
            </a:r>
          </a:p>
          <a:p>
            <a:pPr eaLnBrk="1" hangingPunct="1">
              <a:buFontTx/>
              <a:buChar char="•"/>
            </a:pPr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Hence each run of the model will produce different results from the same parameters.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1725147" y="2609632"/>
            <a:ext cx="834754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Consider an epidemic model: we want to know what values of </a:t>
            </a:r>
            <a:r>
              <a:rPr lang="el-GR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β</a:t>
            </a:r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produce an </a:t>
            </a:r>
          </a:p>
          <a:p>
            <a:pPr eaLnBrk="1" hangingPunct="1"/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observed final epidemic size. </a:t>
            </a:r>
          </a:p>
        </p:txBody>
      </p:sp>
      <p:grpSp>
        <p:nvGrpSpPr>
          <p:cNvPr id="15366" name="Group 11"/>
          <p:cNvGrpSpPr>
            <a:grpSpLocks/>
          </p:cNvGrpSpPr>
          <p:nvPr/>
        </p:nvGrpSpPr>
        <p:grpSpPr bwMode="auto">
          <a:xfrm>
            <a:off x="4460876" y="3722688"/>
            <a:ext cx="1274763" cy="914400"/>
            <a:chOff x="2517" y="2341"/>
            <a:chExt cx="803" cy="576"/>
          </a:xfrm>
        </p:grpSpPr>
        <p:sp>
          <p:nvSpPr>
            <p:cNvPr id="15375" name="Rectangle 5"/>
            <p:cNvSpPr>
              <a:spLocks noChangeArrowheads="1"/>
            </p:cNvSpPr>
            <p:nvPr/>
          </p:nvSpPr>
          <p:spPr bwMode="auto">
            <a:xfrm>
              <a:off x="2517" y="2341"/>
              <a:ext cx="803" cy="576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15376" name="Text Box 6"/>
            <p:cNvSpPr txBox="1">
              <a:spLocks noChangeArrowheads="1"/>
            </p:cNvSpPr>
            <p:nvPr/>
          </p:nvSpPr>
          <p:spPr bwMode="auto">
            <a:xfrm>
              <a:off x="2653" y="2523"/>
              <a:ext cx="5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dirty="0"/>
                <a:t>Model</a:t>
              </a:r>
            </a:p>
          </p:txBody>
        </p:sp>
      </p:grpSp>
      <p:graphicFrame>
        <p:nvGraphicFramePr>
          <p:cNvPr id="15362" name="Object 7"/>
          <p:cNvGraphicFramePr>
            <a:graphicFrameLocks noChangeAspect="1"/>
          </p:cNvGraphicFramePr>
          <p:nvPr/>
        </p:nvGraphicFramePr>
        <p:xfrm>
          <a:off x="2300288" y="3795714"/>
          <a:ext cx="531812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203040" progId="Equation.DSMT4">
                  <p:embed/>
                </p:oleObj>
              </mc:Choice>
              <mc:Fallback>
                <p:oleObj name="Equation" r:id="rId2" imgW="152280" imgH="203040" progId="Equation.DSMT4">
                  <p:embed/>
                  <p:pic>
                    <p:nvPicPr>
                      <p:cNvPr id="1536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288" y="3795714"/>
                        <a:ext cx="531812" cy="706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AutoShape 8"/>
          <p:cNvSpPr>
            <a:spLocks noChangeArrowheads="1"/>
          </p:cNvSpPr>
          <p:nvPr/>
        </p:nvSpPr>
        <p:spPr bwMode="auto">
          <a:xfrm>
            <a:off x="3163888" y="3940176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5368" name="AutoShape 9"/>
          <p:cNvSpPr>
            <a:spLocks noChangeArrowheads="1"/>
          </p:cNvSpPr>
          <p:nvPr/>
        </p:nvSpPr>
        <p:spPr bwMode="auto">
          <a:xfrm>
            <a:off x="5900738" y="3940176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69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1675" y="3198814"/>
            <a:ext cx="31242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0" name="Text Box 12"/>
          <p:cNvSpPr txBox="1">
            <a:spLocks noChangeArrowheads="1"/>
          </p:cNvSpPr>
          <p:nvPr/>
        </p:nvSpPr>
        <p:spPr bwMode="auto">
          <a:xfrm>
            <a:off x="8239126" y="5286375"/>
            <a:ext cx="8286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200"/>
              <a:t>final size</a:t>
            </a:r>
          </a:p>
        </p:txBody>
      </p:sp>
      <p:sp>
        <p:nvSpPr>
          <p:cNvPr id="15371" name="Line 13"/>
          <p:cNvSpPr>
            <a:spLocks noChangeShapeType="1"/>
          </p:cNvSpPr>
          <p:nvPr/>
        </p:nvSpPr>
        <p:spPr bwMode="auto">
          <a:xfrm flipV="1">
            <a:off x="9285288" y="3054350"/>
            <a:ext cx="0" cy="23050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2" name="Text Box 14"/>
          <p:cNvSpPr txBox="1">
            <a:spLocks noChangeArrowheads="1"/>
          </p:cNvSpPr>
          <p:nvPr/>
        </p:nvSpPr>
        <p:spPr bwMode="auto">
          <a:xfrm>
            <a:off x="9212264" y="2981325"/>
            <a:ext cx="8604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200"/>
              <a:t>observed</a:t>
            </a:r>
          </a:p>
        </p:txBody>
      </p:sp>
      <p:sp>
        <p:nvSpPr>
          <p:cNvPr id="15373" name="Text Box 15"/>
          <p:cNvSpPr txBox="1">
            <a:spLocks noChangeArrowheads="1"/>
          </p:cNvSpPr>
          <p:nvPr/>
        </p:nvSpPr>
        <p:spPr bwMode="auto">
          <a:xfrm>
            <a:off x="5900738" y="4060825"/>
            <a:ext cx="9461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200" b="0" i="1" dirty="0"/>
              <a:t>Many</a:t>
            </a:r>
            <a:r>
              <a:rPr lang="en-GB" altLang="en-US" sz="1200" i="1" dirty="0"/>
              <a:t> runs</a:t>
            </a:r>
          </a:p>
        </p:txBody>
      </p:sp>
      <p:sp>
        <p:nvSpPr>
          <p:cNvPr id="15374" name="Text Box 16"/>
          <p:cNvSpPr txBox="1">
            <a:spLocks noChangeArrowheads="1"/>
          </p:cNvSpPr>
          <p:nvPr/>
        </p:nvSpPr>
        <p:spPr bwMode="auto">
          <a:xfrm>
            <a:off x="3025310" y="5819556"/>
            <a:ext cx="505978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Questions:</a:t>
            </a:r>
          </a:p>
          <a:p>
            <a:pPr eaLnBrk="1" hangingPunct="1">
              <a:buFontTx/>
              <a:buChar char="•"/>
            </a:pPr>
            <a:r>
              <a:rPr lang="en-GB" alt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is the ‘best’ value for</a:t>
            </a:r>
            <a:r>
              <a:rPr lang="el-GR" alt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β</a:t>
            </a:r>
            <a:r>
              <a:rPr lang="en-GB" alt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</a:p>
          <a:p>
            <a:pPr eaLnBrk="1" hangingPunct="1">
              <a:buFontTx/>
              <a:buChar char="•"/>
            </a:pPr>
            <a:r>
              <a:rPr lang="en-GB" alt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range of values of </a:t>
            </a:r>
            <a:r>
              <a:rPr lang="el-GR" alt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β </a:t>
            </a:r>
            <a:r>
              <a:rPr lang="en-GB" alt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are acceptable?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862CDF-2C45-4199-82DF-5284D41CD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515151"/>
                </a:solidFill>
                <a:latin typeface="Open Sans" panose="020B0606030504020204" pitchFamily="34" charset="0"/>
              </a:rPr>
              <a:t>Stochastic and probabilistic models: likelihood</a:t>
            </a:r>
            <a:endParaRPr lang="en-GB" sz="3600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DE474E-7D5C-4960-A987-56B14E1EC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9354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Text Box 3"/>
          <p:cNvSpPr txBox="1">
            <a:spLocks noChangeArrowheads="1"/>
          </p:cNvSpPr>
          <p:nvPr/>
        </p:nvSpPr>
        <p:spPr bwMode="auto">
          <a:xfrm>
            <a:off x="844069" y="1344780"/>
            <a:ext cx="21581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Likelihood of data,</a:t>
            </a:r>
          </a:p>
          <a:p>
            <a:pPr algn="ctr" eaLnBrk="1" hangingPunct="1"/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given parameters </a:t>
            </a:r>
          </a:p>
        </p:txBody>
      </p:sp>
      <p:sp>
        <p:nvSpPr>
          <p:cNvPr id="16393" name="Text Box 4"/>
          <p:cNvSpPr txBox="1">
            <a:spLocks noChangeArrowheads="1"/>
          </p:cNvSpPr>
          <p:nvPr/>
        </p:nvSpPr>
        <p:spPr bwMode="auto">
          <a:xfrm>
            <a:off x="4044069" y="1344780"/>
            <a:ext cx="7303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Probability that the observed data is generated by the model, given the parameters</a:t>
            </a:r>
          </a:p>
        </p:txBody>
      </p:sp>
      <p:sp>
        <p:nvSpPr>
          <p:cNvPr id="16394" name="Text Box 5"/>
          <p:cNvSpPr txBox="1">
            <a:spLocks noChangeArrowheads="1"/>
          </p:cNvSpPr>
          <p:nvPr/>
        </p:nvSpPr>
        <p:spPr bwMode="auto">
          <a:xfrm>
            <a:off x="3413809" y="1487655"/>
            <a:ext cx="317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 dirty="0"/>
              <a:t>=</a:t>
            </a:r>
          </a:p>
        </p:txBody>
      </p:sp>
      <p:grpSp>
        <p:nvGrpSpPr>
          <p:cNvPr id="16395" name="Group 6"/>
          <p:cNvGrpSpPr>
            <a:grpSpLocks/>
          </p:cNvGrpSpPr>
          <p:nvPr/>
        </p:nvGrpSpPr>
        <p:grpSpPr bwMode="auto">
          <a:xfrm>
            <a:off x="3978958" y="2488666"/>
            <a:ext cx="1274762" cy="914400"/>
            <a:chOff x="2517" y="2341"/>
            <a:chExt cx="803" cy="576"/>
          </a:xfrm>
        </p:grpSpPr>
        <p:sp>
          <p:nvSpPr>
            <p:cNvPr id="16408" name="Rectangle 7"/>
            <p:cNvSpPr>
              <a:spLocks noChangeArrowheads="1"/>
            </p:cNvSpPr>
            <p:nvPr/>
          </p:nvSpPr>
          <p:spPr bwMode="auto">
            <a:xfrm>
              <a:off x="2517" y="2341"/>
              <a:ext cx="803" cy="576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16409" name="Text Box 8"/>
            <p:cNvSpPr txBox="1">
              <a:spLocks noChangeArrowheads="1"/>
            </p:cNvSpPr>
            <p:nvPr/>
          </p:nvSpPr>
          <p:spPr bwMode="auto">
            <a:xfrm>
              <a:off x="2653" y="2523"/>
              <a:ext cx="5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dirty="0"/>
                <a:t>Model</a:t>
              </a:r>
            </a:p>
          </p:txBody>
        </p:sp>
      </p:grpSp>
      <p:graphicFrame>
        <p:nvGraphicFramePr>
          <p:cNvPr id="16386" name="Object 9"/>
          <p:cNvGraphicFramePr>
            <a:graphicFrameLocks noChangeAspect="1"/>
          </p:cNvGraphicFramePr>
          <p:nvPr/>
        </p:nvGraphicFramePr>
        <p:xfrm>
          <a:off x="1891396" y="2561691"/>
          <a:ext cx="531813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203040" progId="Equation.DSMT4">
                  <p:embed/>
                </p:oleObj>
              </mc:Choice>
              <mc:Fallback>
                <p:oleObj name="Equation" r:id="rId2" imgW="152280" imgH="203040" progId="Equation.DSMT4">
                  <p:embed/>
                  <p:pic>
                    <p:nvPicPr>
                      <p:cNvPr id="1638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1396" y="2561691"/>
                        <a:ext cx="531813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6" name="AutoShape 10"/>
          <p:cNvSpPr>
            <a:spLocks noChangeArrowheads="1"/>
          </p:cNvSpPr>
          <p:nvPr/>
        </p:nvSpPr>
        <p:spPr bwMode="auto">
          <a:xfrm>
            <a:off x="2754996" y="2706155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6397" name="AutoShape 11"/>
          <p:cNvSpPr>
            <a:spLocks noChangeArrowheads="1"/>
          </p:cNvSpPr>
          <p:nvPr/>
        </p:nvSpPr>
        <p:spPr bwMode="auto">
          <a:xfrm>
            <a:off x="5491846" y="2706155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6398" name="Text Box 12"/>
          <p:cNvSpPr txBox="1">
            <a:spLocks noChangeArrowheads="1"/>
          </p:cNvSpPr>
          <p:nvPr/>
        </p:nvSpPr>
        <p:spPr bwMode="auto">
          <a:xfrm>
            <a:off x="5491845" y="2826805"/>
            <a:ext cx="9461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200" i="1"/>
              <a:t>Many runs</a:t>
            </a:r>
          </a:p>
        </p:txBody>
      </p:sp>
      <p:pic>
        <p:nvPicPr>
          <p:cNvPr id="16399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9596" y="1926691"/>
            <a:ext cx="3249613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0" name="Text Box 14"/>
          <p:cNvSpPr txBox="1">
            <a:spLocks noChangeArrowheads="1"/>
          </p:cNvSpPr>
          <p:nvPr/>
        </p:nvSpPr>
        <p:spPr bwMode="auto">
          <a:xfrm>
            <a:off x="7908021" y="4146016"/>
            <a:ext cx="8286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200" dirty="0"/>
              <a:t>final size</a:t>
            </a:r>
          </a:p>
        </p:txBody>
      </p:sp>
      <p:sp>
        <p:nvSpPr>
          <p:cNvPr id="16401" name="Line 15"/>
          <p:cNvSpPr>
            <a:spLocks noChangeShapeType="1"/>
          </p:cNvSpPr>
          <p:nvPr/>
        </p:nvSpPr>
        <p:spPr bwMode="auto">
          <a:xfrm flipV="1">
            <a:off x="8844645" y="1912404"/>
            <a:ext cx="0" cy="23050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2" name="Text Box 16"/>
          <p:cNvSpPr txBox="1">
            <a:spLocks noChangeArrowheads="1"/>
          </p:cNvSpPr>
          <p:nvPr/>
        </p:nvSpPr>
        <p:spPr bwMode="auto">
          <a:xfrm>
            <a:off x="8876396" y="1766355"/>
            <a:ext cx="8604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200"/>
              <a:t>observed</a:t>
            </a:r>
          </a:p>
        </p:txBody>
      </p:sp>
      <p:sp>
        <p:nvSpPr>
          <p:cNvPr id="16403" name="Line 17"/>
          <p:cNvSpPr>
            <a:spLocks noChangeShapeType="1"/>
          </p:cNvSpPr>
          <p:nvPr/>
        </p:nvSpPr>
        <p:spPr bwMode="auto">
          <a:xfrm>
            <a:off x="6899958" y="3136366"/>
            <a:ext cx="28813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6387" name="Object 18"/>
          <p:cNvGraphicFramePr>
            <a:graphicFrameLocks noChangeAspect="1"/>
          </p:cNvGraphicFramePr>
          <p:nvPr/>
        </p:nvGraphicFramePr>
        <p:xfrm>
          <a:off x="9779683" y="2979204"/>
          <a:ext cx="684212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5320" imgH="203040" progId="Equation.DSMT4">
                  <p:embed/>
                </p:oleObj>
              </mc:Choice>
              <mc:Fallback>
                <p:oleObj name="Equation" r:id="rId5" imgW="355320" imgH="203040" progId="Equation.DSMT4">
                  <p:embed/>
                  <p:pic>
                    <p:nvPicPr>
                      <p:cNvPr id="16387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683" y="2979204"/>
                        <a:ext cx="684212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404" name="Picture 2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068" y="4374616"/>
            <a:ext cx="3178175" cy="234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388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278578"/>
              </p:ext>
            </p:extLst>
          </p:nvPr>
        </p:nvGraphicFramePr>
        <p:xfrm>
          <a:off x="6020330" y="4517491"/>
          <a:ext cx="6842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5320" imgH="203040" progId="Equation.DSMT4">
                  <p:embed/>
                </p:oleObj>
              </mc:Choice>
              <mc:Fallback>
                <p:oleObj name="Equation" r:id="rId8" imgW="355320" imgH="203040" progId="Equation.DSMT4">
                  <p:embed/>
                  <p:pic>
                    <p:nvPicPr>
                      <p:cNvPr id="16388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0330" y="4517491"/>
                        <a:ext cx="68421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754481"/>
              </p:ext>
            </p:extLst>
          </p:nvPr>
        </p:nvGraphicFramePr>
        <p:xfrm>
          <a:off x="9620781" y="6246278"/>
          <a:ext cx="31432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280" imgH="203040" progId="Equation.DSMT4">
                  <p:embed/>
                </p:oleObj>
              </mc:Choice>
              <mc:Fallback>
                <p:oleObj name="Equation" r:id="rId10" imgW="152280" imgH="203040" progId="Equation.DSMT4">
                  <p:embed/>
                  <p:pic>
                    <p:nvPicPr>
                      <p:cNvPr id="16389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0781" y="6246278"/>
                        <a:ext cx="314325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5" name="Text Box 23"/>
          <p:cNvSpPr txBox="1">
            <a:spLocks noChangeArrowheads="1"/>
          </p:cNvSpPr>
          <p:nvPr/>
        </p:nvSpPr>
        <p:spPr bwMode="auto">
          <a:xfrm>
            <a:off x="1074196" y="4779010"/>
            <a:ext cx="350923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By repeating for a range of </a:t>
            </a:r>
            <a:r>
              <a:rPr lang="el-GR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β</a:t>
            </a:r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’s, </a:t>
            </a:r>
          </a:p>
          <a:p>
            <a:pPr eaLnBrk="1" hangingPunct="1"/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 can generate a graph of </a:t>
            </a:r>
          </a:p>
          <a:p>
            <a:pPr eaLnBrk="1" hangingPunct="1"/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likelihood against </a:t>
            </a:r>
            <a:r>
              <a:rPr lang="el-GR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β</a:t>
            </a:r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</a:p>
        </p:txBody>
      </p:sp>
      <p:sp>
        <p:nvSpPr>
          <p:cNvPr id="16406" name="Line 24"/>
          <p:cNvSpPr>
            <a:spLocks noChangeShapeType="1"/>
          </p:cNvSpPr>
          <p:nvPr/>
        </p:nvSpPr>
        <p:spPr bwMode="auto">
          <a:xfrm flipV="1">
            <a:off x="8541280" y="4661954"/>
            <a:ext cx="0" cy="1728787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6390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105784"/>
              </p:ext>
            </p:extLst>
          </p:nvPr>
        </p:nvGraphicFramePr>
        <p:xfrm>
          <a:off x="8371418" y="6398678"/>
          <a:ext cx="3143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2280" imgH="241200" progId="Equation.DSMT4">
                  <p:embed/>
                </p:oleObj>
              </mc:Choice>
              <mc:Fallback>
                <p:oleObj name="Equation" r:id="rId11" imgW="152280" imgH="241200" progId="Equation.DSMT4">
                  <p:embed/>
                  <p:pic>
                    <p:nvPicPr>
                      <p:cNvPr id="1639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1418" y="6398678"/>
                        <a:ext cx="31432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7" name="Text Box 26"/>
          <p:cNvSpPr txBox="1">
            <a:spLocks noChangeArrowheads="1"/>
          </p:cNvSpPr>
          <p:nvPr/>
        </p:nvSpPr>
        <p:spPr bwMode="auto">
          <a:xfrm>
            <a:off x="1074196" y="5885414"/>
            <a:ext cx="459952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peak indicates the ‘best’ value, called</a:t>
            </a:r>
          </a:p>
          <a:p>
            <a:pPr eaLnBrk="1" hangingPunct="1"/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maximum likelihood estimator (MLE).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378AD5-F349-4C33-8A52-229857E44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515151"/>
                </a:solidFill>
                <a:latin typeface="Open Sans" panose="020B0606030504020204" pitchFamily="34" charset="0"/>
              </a:rPr>
              <a:t>Likelihood</a:t>
            </a:r>
            <a:endParaRPr lang="en-GB" sz="3600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FDAEE6-8493-4833-96F0-2B1E37067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2152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331" y="3654425"/>
            <a:ext cx="4338637" cy="320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F14072A-F18D-493E-B286-C5AA02217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515151"/>
                </a:solidFill>
                <a:latin typeface="Open Sans" panose="020B0606030504020204" pitchFamily="34" charset="0"/>
              </a:rPr>
              <a:t>Log-Likelihood and confidence intervals</a:t>
            </a:r>
            <a:endParaRPr lang="en-GB" sz="3600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graphicFrame>
        <p:nvGraphicFramePr>
          <p:cNvPr id="17410" name="Object 6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456981610"/>
              </p:ext>
            </p:extLst>
          </p:nvPr>
        </p:nvGraphicFramePr>
        <p:xfrm>
          <a:off x="4744787" y="2500552"/>
          <a:ext cx="199231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76240" imgH="393480" progId="Equation.DSMT4">
                  <p:embed/>
                </p:oleObj>
              </mc:Choice>
              <mc:Fallback>
                <p:oleObj name="Equation" r:id="rId3" imgW="876240" imgH="393480" progId="Equation.DSMT4">
                  <p:embed/>
                  <p:pic>
                    <p:nvPicPr>
                      <p:cNvPr id="174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4787" y="2500552"/>
                        <a:ext cx="1992313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Line 14"/>
          <p:cNvSpPr>
            <a:spLocks noChangeShapeType="1"/>
          </p:cNvSpPr>
          <p:nvPr/>
        </p:nvSpPr>
        <p:spPr bwMode="auto">
          <a:xfrm>
            <a:off x="7780505" y="4230687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6" name="Text Box 15"/>
          <p:cNvSpPr txBox="1">
            <a:spLocks noChangeArrowheads="1"/>
          </p:cNvSpPr>
          <p:nvPr/>
        </p:nvSpPr>
        <p:spPr bwMode="auto">
          <a:xfrm>
            <a:off x="7780506" y="4373561"/>
            <a:ext cx="420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Q</a:t>
            </a:r>
            <a:endParaRPr lang="en-US" altLang="en-US" sz="2400"/>
          </a:p>
        </p:txBody>
      </p:sp>
      <p:sp>
        <p:nvSpPr>
          <p:cNvPr id="17417" name="Line 18"/>
          <p:cNvSpPr>
            <a:spLocks noChangeShapeType="1"/>
          </p:cNvSpPr>
          <p:nvPr/>
        </p:nvSpPr>
        <p:spPr bwMode="auto">
          <a:xfrm>
            <a:off x="4827756" y="4230686"/>
            <a:ext cx="3095625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8" name="Line 19"/>
          <p:cNvSpPr>
            <a:spLocks noChangeShapeType="1"/>
          </p:cNvSpPr>
          <p:nvPr/>
        </p:nvSpPr>
        <p:spPr bwMode="auto">
          <a:xfrm>
            <a:off x="4395956" y="5022849"/>
            <a:ext cx="3527425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9" name="Text Box 20"/>
          <p:cNvSpPr txBox="1">
            <a:spLocks noChangeArrowheads="1"/>
          </p:cNvSpPr>
          <p:nvPr/>
        </p:nvSpPr>
        <p:spPr bwMode="auto">
          <a:xfrm>
            <a:off x="2442919" y="1633955"/>
            <a:ext cx="835876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shape of the log of the likelihood curve gives us the range of values of b </a:t>
            </a:r>
          </a:p>
          <a:p>
            <a:pPr eaLnBrk="1" hangingPunct="1"/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that fit well.</a:t>
            </a:r>
          </a:p>
          <a:p>
            <a:pPr eaLnBrk="1" hangingPunct="1"/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we measure down Q from top of the curve,</a:t>
            </a:r>
          </a:p>
        </p:txBody>
      </p:sp>
      <p:graphicFrame>
        <p:nvGraphicFramePr>
          <p:cNvPr id="1741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624018"/>
              </p:ext>
            </p:extLst>
          </p:nvPr>
        </p:nvGraphicFramePr>
        <p:xfrm>
          <a:off x="2656056" y="4913312"/>
          <a:ext cx="110013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71320" imgH="203040" progId="Equation.DSMT4">
                  <p:embed/>
                </p:oleObj>
              </mc:Choice>
              <mc:Fallback>
                <p:oleObj name="Equation" r:id="rId5" imgW="571320" imgH="203040" progId="Equation.DSMT4">
                  <p:embed/>
                  <p:pic>
                    <p:nvPicPr>
                      <p:cNvPr id="1741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6056" y="4913312"/>
                        <a:ext cx="1100137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56375"/>
              </p:ext>
            </p:extLst>
          </p:nvPr>
        </p:nvGraphicFramePr>
        <p:xfrm>
          <a:off x="6832768" y="4337049"/>
          <a:ext cx="31432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280" imgH="203040" progId="Equation.DSMT4">
                  <p:embed/>
                </p:oleObj>
              </mc:Choice>
              <mc:Fallback>
                <p:oleObj name="Equation" r:id="rId7" imgW="152280" imgH="203040" progId="Equation.DSMT4">
                  <p:embed/>
                  <p:pic>
                    <p:nvPicPr>
                      <p:cNvPr id="1741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2768" y="4337049"/>
                        <a:ext cx="314325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0" name="Text Box 23"/>
          <p:cNvSpPr txBox="1">
            <a:spLocks noChangeArrowheads="1"/>
          </p:cNvSpPr>
          <p:nvPr/>
        </p:nvSpPr>
        <p:spPr bwMode="auto">
          <a:xfrm>
            <a:off x="2442919" y="3402808"/>
            <a:ext cx="64189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defines the 95% confidence for the parameter values.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219A14-3692-4634-B824-1E1BF82A6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065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CB343-9047-49E4-B8BB-72D91A280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515151"/>
                </a:solidFill>
                <a:latin typeface="Open Sans" panose="020B0606030504020204" pitchFamily="34" charset="0"/>
              </a:rPr>
              <a:t>Aims of the session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01FCC-2B8F-4218-AFDE-C6F8A42F2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Understand the sources of uncertainty</a:t>
            </a:r>
          </a:p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Understand the importance of communicating uncertainty</a:t>
            </a:r>
          </a:p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Learn main methods for addressing model uncertainty</a:t>
            </a:r>
            <a:endPara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CD85B7-A24C-47D6-A4C9-84107E037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5403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515151"/>
                </a:solidFill>
                <a:latin typeface="Open Sans" panose="020B0606030504020204" pitchFamily="34" charset="0"/>
              </a:rPr>
              <a:t>Uncertainty arising from data</a:t>
            </a:r>
            <a:endParaRPr lang="en-GB" sz="4000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D015A27-00C1-4A1C-8C1A-6D1953B0B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Consider sampling a population to estimate the proportion seropositive for a malaria antigen. Assume that: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Individuals sampled = </a:t>
            </a:r>
            <a:r>
              <a:rPr lang="en-US" alt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Individuals seropositive = </a:t>
            </a:r>
            <a:r>
              <a:rPr lang="en-US" alt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Need to estimate the proportion seropositive </a:t>
            </a:r>
            <a:r>
              <a:rPr lang="en-US" alt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</a:t>
            </a:r>
            <a:r>
              <a:rPr lang="en-US" alt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 use a binomial likelihood function:</a:t>
            </a:r>
          </a:p>
          <a:p>
            <a:endParaRPr lang="en-GB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20</a:t>
            </a:fld>
            <a:endParaRPr lang="en-US" altLang="en-US"/>
          </a:p>
        </p:txBody>
      </p:sp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91751182-41F7-4D4E-905D-8F6CEEFCE0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653483"/>
              </p:ext>
            </p:extLst>
          </p:nvPr>
        </p:nvGraphicFramePr>
        <p:xfrm>
          <a:off x="3581401" y="5384800"/>
          <a:ext cx="3430588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900" imgH="457200" progId="Equation.DSMT4">
                  <p:embed/>
                </p:oleObj>
              </mc:Choice>
              <mc:Fallback>
                <p:oleObj name="Equation" r:id="rId2" imgW="1358900" imgH="457200" progId="Equation.DSMT4">
                  <p:embed/>
                  <p:pic>
                    <p:nvPicPr>
                      <p:cNvPr id="317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1" y="5384800"/>
                        <a:ext cx="3430588" cy="1154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09988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515151"/>
                </a:solidFill>
                <a:latin typeface="Open Sans" panose="020B0606030504020204" pitchFamily="34" charset="0"/>
              </a:rPr>
              <a:t>Uncertainty arising from data</a:t>
            </a:r>
            <a:endParaRPr lang="en-GB" sz="4000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21</a:t>
            </a:fld>
            <a:endParaRPr lang="en-US" alt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93CE6738-4609-4A4B-B4D5-CFD4A89B012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669" y="1825625"/>
            <a:ext cx="6250661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6262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515151"/>
                </a:solidFill>
                <a:latin typeface="Open Sans" panose="020B0606030504020204" pitchFamily="34" charset="0"/>
              </a:rPr>
              <a:t>Uncertainty arising from data</a:t>
            </a:r>
            <a:endParaRPr lang="en-GB" sz="4000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22</a:t>
            </a:fld>
            <a:endParaRPr lang="en-US" alt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6DAE2414-0232-49FE-AE92-8EDF56D6E4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669" y="1825625"/>
            <a:ext cx="6250661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2E70F59C-5D6F-494C-87D5-A82531AE5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3739" y="2416176"/>
            <a:ext cx="26003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FF0000"/>
                </a:solidFill>
              </a:rPr>
              <a:t>maximum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FF0000"/>
                </a:solidFill>
              </a:rPr>
              <a:t>likelihood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FF0000"/>
                </a:solidFill>
              </a:rPr>
              <a:t>estimate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FB2B1C9-B4E5-4D3B-AD3E-C9BC70D63BE4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5124450" y="2281238"/>
            <a:ext cx="1919288" cy="5969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53021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515151"/>
                </a:solidFill>
                <a:latin typeface="Open Sans" panose="020B0606030504020204" pitchFamily="34" charset="0"/>
              </a:rPr>
              <a:t>Uncertainty arising from data</a:t>
            </a:r>
            <a:endParaRPr lang="en-GB" sz="4000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23</a:t>
            </a:fld>
            <a:endParaRPr lang="en-US" altLang="en-US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F38951AF-D6E3-4E28-B78E-9D7325ABD28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669" y="1825625"/>
            <a:ext cx="6250661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88014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515151"/>
                </a:solidFill>
                <a:latin typeface="Open Sans" panose="020B0606030504020204" pitchFamily="34" charset="0"/>
              </a:rPr>
              <a:t>Uncertainty arising from data</a:t>
            </a:r>
            <a:endParaRPr lang="en-GB" sz="4000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24</a:t>
            </a:fld>
            <a:endParaRPr lang="en-US" alt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3C5BEB1-4C61-459E-ABE6-FFB7999C4E2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669" y="1825625"/>
            <a:ext cx="6250661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58442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515151"/>
                </a:solidFill>
                <a:latin typeface="Open Sans" panose="020B0606030504020204" pitchFamily="34" charset="0"/>
              </a:rPr>
              <a:t>Uncertainty arising from data</a:t>
            </a:r>
            <a:endParaRPr lang="en-GB" sz="4000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25</a:t>
            </a:fld>
            <a:endParaRPr lang="en-US" alt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D862638C-BCF8-425A-8521-6D2827EEBBA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669" y="1825625"/>
            <a:ext cx="6250661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4">
            <a:extLst>
              <a:ext uri="{FF2B5EF4-FFF2-40B4-BE49-F238E27FC236}">
                <a16:creationId xmlns:a16="http://schemas.microsoft.com/office/drawing/2014/main" id="{2CBB1A3C-55FB-4233-A88A-873A2633E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4214" y="2235201"/>
            <a:ext cx="26003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FF0000"/>
                </a:solidFill>
              </a:rPr>
              <a:t>maximum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FF0000"/>
                </a:solidFill>
              </a:rPr>
              <a:t>likelihood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FF0000"/>
                </a:solidFill>
              </a:rPr>
              <a:t>estimate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C2B4AB0-E5D2-4948-8827-8F2F689D8D93}"/>
              </a:ext>
            </a:extLst>
          </p:cNvPr>
          <p:cNvCxnSpPr>
            <a:stCxn id="10" idx="1"/>
          </p:cNvCxnSpPr>
          <p:nvPr/>
        </p:nvCxnSpPr>
        <p:spPr>
          <a:xfrm flipH="1">
            <a:off x="5189539" y="2697163"/>
            <a:ext cx="1844675" cy="40005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93370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515151"/>
                </a:solidFill>
                <a:latin typeface="Open Sans" panose="020B0606030504020204" pitchFamily="34" charset="0"/>
              </a:rPr>
              <a:t>Uncertainty arising from data</a:t>
            </a:r>
            <a:endParaRPr lang="en-GB" sz="4000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26</a:t>
            </a:fld>
            <a:endParaRPr lang="en-US" alt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D862638C-BCF8-425A-8521-6D2827EEBBA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669" y="1825625"/>
            <a:ext cx="6250661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4">
            <a:extLst>
              <a:ext uri="{FF2B5EF4-FFF2-40B4-BE49-F238E27FC236}">
                <a16:creationId xmlns:a16="http://schemas.microsoft.com/office/drawing/2014/main" id="{2CBB1A3C-55FB-4233-A88A-873A2633E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4214" y="2235201"/>
            <a:ext cx="26003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FF0000"/>
                </a:solidFill>
              </a:rPr>
              <a:t>maximum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FF0000"/>
                </a:solidFill>
              </a:rPr>
              <a:t>likelihood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FF0000"/>
                </a:solidFill>
              </a:rPr>
              <a:t>estimate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C2B4AB0-E5D2-4948-8827-8F2F689D8D93}"/>
              </a:ext>
            </a:extLst>
          </p:cNvPr>
          <p:cNvCxnSpPr>
            <a:stCxn id="10" idx="1"/>
          </p:cNvCxnSpPr>
          <p:nvPr/>
        </p:nvCxnSpPr>
        <p:spPr>
          <a:xfrm flipH="1">
            <a:off x="5189539" y="2697163"/>
            <a:ext cx="1844675" cy="40005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1EE7DDE-9457-46B2-A30A-EA32D157C627}"/>
              </a:ext>
            </a:extLst>
          </p:cNvPr>
          <p:cNvCxnSpPr/>
          <p:nvPr/>
        </p:nvCxnSpPr>
        <p:spPr>
          <a:xfrm>
            <a:off x="4486943" y="3159126"/>
            <a:ext cx="0" cy="614361"/>
          </a:xfrm>
          <a:prstGeom prst="straightConnector1">
            <a:avLst/>
          </a:prstGeom>
          <a:ln w="190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17">
            <a:extLst>
              <a:ext uri="{FF2B5EF4-FFF2-40B4-BE49-F238E27FC236}">
                <a16:creationId xmlns:a16="http://schemas.microsoft.com/office/drawing/2014/main" id="{54B8828E-616F-479A-A4EF-C1A612F9E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4782" y="3159126"/>
            <a:ext cx="744537" cy="3698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00B050"/>
                </a:solidFill>
              </a:rPr>
              <a:t>1.92</a:t>
            </a:r>
          </a:p>
        </p:txBody>
      </p:sp>
    </p:spTree>
    <p:extLst>
      <p:ext uri="{BB962C8B-B14F-4D97-AF65-F5344CB8AC3E}">
        <p14:creationId xmlns:p14="http://schemas.microsoft.com/office/powerpoint/2010/main" val="36597312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515151"/>
                </a:solidFill>
                <a:latin typeface="Open Sans" panose="020B0606030504020204" pitchFamily="34" charset="0"/>
              </a:rPr>
              <a:t>Uncertainty arising from data</a:t>
            </a:r>
            <a:endParaRPr lang="en-GB" sz="4000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27</a:t>
            </a:fld>
            <a:endParaRPr lang="en-US" alt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D862638C-BCF8-425A-8521-6D2827EEBBA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669" y="1825625"/>
            <a:ext cx="6250661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4">
            <a:extLst>
              <a:ext uri="{FF2B5EF4-FFF2-40B4-BE49-F238E27FC236}">
                <a16:creationId xmlns:a16="http://schemas.microsoft.com/office/drawing/2014/main" id="{2CBB1A3C-55FB-4233-A88A-873A2633E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4214" y="2235201"/>
            <a:ext cx="26003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FF0000"/>
                </a:solidFill>
              </a:rPr>
              <a:t>maximum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FF0000"/>
                </a:solidFill>
              </a:rPr>
              <a:t>likelihood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FF0000"/>
                </a:solidFill>
              </a:rPr>
              <a:t>estimate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C2B4AB0-E5D2-4948-8827-8F2F689D8D93}"/>
              </a:ext>
            </a:extLst>
          </p:cNvPr>
          <p:cNvCxnSpPr>
            <a:stCxn id="10" idx="1"/>
          </p:cNvCxnSpPr>
          <p:nvPr/>
        </p:nvCxnSpPr>
        <p:spPr>
          <a:xfrm flipH="1">
            <a:off x="5189539" y="2697163"/>
            <a:ext cx="1844675" cy="40005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7">
            <a:extLst>
              <a:ext uri="{FF2B5EF4-FFF2-40B4-BE49-F238E27FC236}">
                <a16:creationId xmlns:a16="http://schemas.microsoft.com/office/drawing/2014/main" id="{52D4A39A-95E7-459D-B6E2-B37CAAFED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4214" y="4151311"/>
            <a:ext cx="2600325" cy="6477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00B050"/>
                </a:solidFill>
              </a:rPr>
              <a:t>95% confidence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00B050"/>
                </a:solidFill>
              </a:rPr>
              <a:t>intervals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E14722C-2AF3-428C-80DF-B88A140419D9}"/>
              </a:ext>
            </a:extLst>
          </p:cNvPr>
          <p:cNvCxnSpPr/>
          <p:nvPr/>
        </p:nvCxnSpPr>
        <p:spPr>
          <a:xfrm flipH="1" flipV="1">
            <a:off x="4612105" y="3760788"/>
            <a:ext cx="2422108" cy="714375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A7CB6C0-9828-45A6-A37A-91F4E9C5A289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5667375" y="3797300"/>
            <a:ext cx="1366839" cy="677861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9B3AF37-FBDC-48DB-B529-21F2BD8A6039}"/>
              </a:ext>
            </a:extLst>
          </p:cNvPr>
          <p:cNvCxnSpPr/>
          <p:nvPr/>
        </p:nvCxnSpPr>
        <p:spPr>
          <a:xfrm>
            <a:off x="4486943" y="3159126"/>
            <a:ext cx="0" cy="614361"/>
          </a:xfrm>
          <a:prstGeom prst="straightConnector1">
            <a:avLst/>
          </a:prstGeom>
          <a:ln w="190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7">
            <a:extLst>
              <a:ext uri="{FF2B5EF4-FFF2-40B4-BE49-F238E27FC236}">
                <a16:creationId xmlns:a16="http://schemas.microsoft.com/office/drawing/2014/main" id="{14C50363-88EE-4EDD-ADC5-74A8F1A5C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4782" y="3159126"/>
            <a:ext cx="744537" cy="3698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00B050"/>
                </a:solidFill>
              </a:rPr>
              <a:t>1.92</a:t>
            </a:r>
          </a:p>
        </p:txBody>
      </p:sp>
    </p:spTree>
    <p:extLst>
      <p:ext uri="{BB962C8B-B14F-4D97-AF65-F5344CB8AC3E}">
        <p14:creationId xmlns:p14="http://schemas.microsoft.com/office/powerpoint/2010/main" val="35581175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515151"/>
                </a:solidFill>
                <a:latin typeface="Open Sans" panose="020B0606030504020204" pitchFamily="34" charset="0"/>
              </a:rPr>
              <a:t>Uncertainty arising from data</a:t>
            </a:r>
            <a:endParaRPr lang="en-GB" sz="4000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B9F015-5BF3-4139-8E35-43D91BE28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general: 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en-US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more data =&gt; less uncertainty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en-US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more data =&gt; narrower confidence intervals</a:t>
            </a:r>
            <a:br>
              <a:rPr lang="en-US" alt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altLang="en-US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 depend on the choice of model, e.g. a badly chosen model will not be helped by more data.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5714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515151"/>
                </a:solidFill>
                <a:latin typeface="Open Sans" panose="020B0606030504020204" pitchFamily="34" charset="0"/>
              </a:rPr>
              <a:t>Summary</a:t>
            </a:r>
            <a:endParaRPr lang="en-GB" sz="4000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B9F015-5BF3-4139-8E35-43D91BE28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Char char="•"/>
            </a:pPr>
            <a:r>
              <a:rPr lang="en-US" alt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Looked at a number of ways to explore possible parameter values and </a:t>
            </a:r>
          </a:p>
          <a:p>
            <a:pPr eaLnBrk="1" hangingPunct="1"/>
            <a:r>
              <a:rPr lang="en-US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</a:t>
            </a:r>
            <a:r>
              <a:rPr lang="en-US" alt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stimate the distribution and sensitivity of outcome variables. </a:t>
            </a:r>
          </a:p>
          <a:p>
            <a:pPr eaLnBrk="1" hangingPunct="1"/>
            <a:r>
              <a:rPr lang="en-US" alt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Another method for generating parameter set for analysis is through </a:t>
            </a:r>
          </a:p>
          <a:p>
            <a:pPr eaLnBrk="1" hangingPunct="1"/>
            <a:r>
              <a:rPr lang="en-US" alt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Monte Carlo Markov Chain algorithms. Very simple and robust algorithm in common use.  </a:t>
            </a:r>
          </a:p>
          <a:p>
            <a:pPr eaLnBrk="1" hangingPunct="1"/>
            <a:r>
              <a:rPr lang="en-US" alt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Likelihood methods very powerful for finding parameter ranges  corresponding to observed data. </a:t>
            </a:r>
          </a:p>
          <a:p>
            <a:pPr eaLnBrk="1" hangingPunct="1"/>
            <a:r>
              <a:rPr lang="en-US" alt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Calculating the likelihood becomes more  difficult with more complicated data sets, e.g. incidence curves. </a:t>
            </a:r>
          </a:p>
          <a:p>
            <a:pPr eaLnBrk="1" hangingPunct="1"/>
            <a:r>
              <a:rPr lang="en-US" alt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more data you have, the more accurate your parameter estimate. </a:t>
            </a:r>
          </a:p>
          <a:p>
            <a:pPr eaLnBrk="1" hangingPunct="1"/>
            <a:r>
              <a:rPr lang="en-US" alt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the model’s no good, you can still get a best fit, so check it’s not nonsense.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1859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2208214" y="2133601"/>
            <a:ext cx="1584325" cy="14398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/>
              <a:t>Data</a:t>
            </a:r>
            <a:endParaRPr lang="en-US" altLang="en-US"/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5087938" y="2205039"/>
            <a:ext cx="1871662" cy="12969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/>
              <a:t>Model</a:t>
            </a:r>
            <a:endParaRPr lang="en-US" altLang="en-US"/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8328026" y="2276476"/>
            <a:ext cx="1800225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/>
              <a:t>Result</a:t>
            </a:r>
            <a:endParaRPr lang="en-US" altLang="en-US"/>
          </a:p>
        </p:txBody>
      </p:sp>
      <p:sp>
        <p:nvSpPr>
          <p:cNvPr id="6150" name="AutoShape 10"/>
          <p:cNvSpPr>
            <a:spLocks noChangeArrowheads="1"/>
          </p:cNvSpPr>
          <p:nvPr/>
        </p:nvSpPr>
        <p:spPr bwMode="auto">
          <a:xfrm>
            <a:off x="7175501" y="2611439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6151" name="Text Box 11"/>
          <p:cNvSpPr txBox="1">
            <a:spLocks noChangeArrowheads="1"/>
          </p:cNvSpPr>
          <p:nvPr/>
        </p:nvSpPr>
        <p:spPr bwMode="auto">
          <a:xfrm>
            <a:off x="1855789" y="4149725"/>
            <a:ext cx="2378075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Raw data: incidence,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serological data, etc.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or parameter values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from other studies.</a:t>
            </a:r>
            <a:endParaRPr lang="en-US" altLang="en-US" sz="1800"/>
          </a:p>
        </p:txBody>
      </p:sp>
      <p:sp>
        <p:nvSpPr>
          <p:cNvPr id="6152" name="Text Box 12"/>
          <p:cNvSpPr txBox="1">
            <a:spLocks noChangeArrowheads="1"/>
          </p:cNvSpPr>
          <p:nvPr/>
        </p:nvSpPr>
        <p:spPr bwMode="auto">
          <a:xfrm>
            <a:off x="5087939" y="4365626"/>
            <a:ext cx="18446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Deterministic or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stochastic</a:t>
            </a:r>
            <a:endParaRPr lang="en-US" altLang="en-US" sz="1800"/>
          </a:p>
        </p:txBody>
      </p:sp>
      <p:sp>
        <p:nvSpPr>
          <p:cNvPr id="6153" name="Text Box 13"/>
          <p:cNvSpPr txBox="1">
            <a:spLocks noChangeArrowheads="1"/>
          </p:cNvSpPr>
          <p:nvPr/>
        </p:nvSpPr>
        <p:spPr bwMode="auto">
          <a:xfrm>
            <a:off x="7742239" y="4221163"/>
            <a:ext cx="274637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Property or statistic of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the system (Contact rate,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R</a:t>
            </a:r>
            <a:r>
              <a:rPr lang="en-GB" altLang="en-US" sz="1800" baseline="-25000"/>
              <a:t>0</a:t>
            </a:r>
            <a:r>
              <a:rPr lang="en-GB" altLang="en-US" sz="1800"/>
              <a:t>, etc.)</a:t>
            </a:r>
            <a:endParaRPr lang="en-US" altLang="en-US" sz="1800"/>
          </a:p>
        </p:txBody>
      </p:sp>
      <p:sp>
        <p:nvSpPr>
          <p:cNvPr id="11" name="Plus 10"/>
          <p:cNvSpPr/>
          <p:nvPr/>
        </p:nvSpPr>
        <p:spPr bwMode="auto">
          <a:xfrm>
            <a:off x="4008438" y="2492376"/>
            <a:ext cx="792162" cy="720725"/>
          </a:xfrm>
          <a:prstGeom prst="mathPlus">
            <a:avLst/>
          </a:prstGeom>
          <a:solidFill>
            <a:srgbClr val="8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latin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94B31-B645-44B6-B4BB-BA06F46B6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15151"/>
                </a:solidFill>
                <a:latin typeface="Open Sans" panose="020B0606030504020204" pitchFamily="34" charset="0"/>
              </a:rPr>
              <a:t>The nature of the problem</a:t>
            </a:r>
            <a:endParaRPr lang="en-GB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64F471-511E-4150-A576-0C2832FA9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208214" y="2133601"/>
            <a:ext cx="1584325" cy="14398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/>
              <a:t>Data</a:t>
            </a:r>
            <a:endParaRPr lang="en-US" altLang="en-US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5087938" y="2205039"/>
            <a:ext cx="1871662" cy="12969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/>
              <a:t>Model</a:t>
            </a:r>
            <a:endParaRPr lang="en-US" altLang="en-US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8328026" y="2276476"/>
            <a:ext cx="1800225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/>
              <a:t>Result</a:t>
            </a:r>
            <a:endParaRPr lang="en-US" altLang="en-US"/>
          </a:p>
        </p:txBody>
      </p:sp>
      <p:sp>
        <p:nvSpPr>
          <p:cNvPr id="7173" name="AutoShape 7"/>
          <p:cNvSpPr>
            <a:spLocks noChangeArrowheads="1"/>
          </p:cNvSpPr>
          <p:nvPr/>
        </p:nvSpPr>
        <p:spPr bwMode="auto">
          <a:xfrm>
            <a:off x="7175501" y="2611439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aphicFrame>
        <p:nvGraphicFramePr>
          <p:cNvPr id="7174" name="Object 16"/>
          <p:cNvGraphicFramePr>
            <a:graphicFrameLocks noChangeAspect="1"/>
          </p:cNvGraphicFramePr>
          <p:nvPr/>
        </p:nvGraphicFramePr>
        <p:xfrm>
          <a:off x="1847851" y="4005264"/>
          <a:ext cx="2303463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2552700" imgH="1685849" progId="Excel.Chart.8">
                  <p:embed/>
                </p:oleObj>
              </mc:Choice>
              <mc:Fallback>
                <p:oleObj name="Chart" r:id="rId2" imgW="2552700" imgH="1685849" progId="Excel.Chart.8">
                  <p:embed/>
                  <p:pic>
                    <p:nvPicPr>
                      <p:cNvPr id="717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4005264"/>
                        <a:ext cx="2303463" cy="168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Text Box 18"/>
          <p:cNvSpPr txBox="1">
            <a:spLocks noChangeArrowheads="1"/>
          </p:cNvSpPr>
          <p:nvPr/>
        </p:nvSpPr>
        <p:spPr bwMode="auto">
          <a:xfrm>
            <a:off x="2116138" y="5824538"/>
            <a:ext cx="12234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Data error</a:t>
            </a:r>
            <a:endParaRPr lang="en-US" altLang="en-US" sz="1800"/>
          </a:p>
        </p:txBody>
      </p:sp>
      <p:sp>
        <p:nvSpPr>
          <p:cNvPr id="7176" name="Text Box 19"/>
          <p:cNvSpPr txBox="1">
            <a:spLocks noChangeArrowheads="1"/>
          </p:cNvSpPr>
          <p:nvPr/>
        </p:nvSpPr>
        <p:spPr bwMode="auto">
          <a:xfrm>
            <a:off x="4812955" y="4437064"/>
            <a:ext cx="217239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Stochastic </a:t>
            </a:r>
            <a:r>
              <a:rPr lang="en-GB" altLang="en-US" sz="1800" i="1"/>
              <a:t>or</a:t>
            </a:r>
            <a:r>
              <a:rPr lang="en-GB" altLang="en-US" sz="1800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deterministic model</a:t>
            </a:r>
            <a:endParaRPr lang="en-US" altLang="en-US" sz="1800"/>
          </a:p>
        </p:txBody>
      </p:sp>
      <p:pic>
        <p:nvPicPr>
          <p:cNvPr id="7177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25" y="4005264"/>
            <a:ext cx="2160588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8" name="Text Box 27"/>
          <p:cNvSpPr txBox="1">
            <a:spLocks noChangeArrowheads="1"/>
          </p:cNvSpPr>
          <p:nvPr/>
        </p:nvSpPr>
        <p:spPr bwMode="auto">
          <a:xfrm>
            <a:off x="8040688" y="5876925"/>
            <a:ext cx="22236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Uncertainty in result</a:t>
            </a:r>
            <a:endParaRPr lang="en-US" altLang="en-US" sz="1800"/>
          </a:p>
        </p:txBody>
      </p:sp>
      <p:sp>
        <p:nvSpPr>
          <p:cNvPr id="7179" name="Text Box 28"/>
          <p:cNvSpPr txBox="1">
            <a:spLocks noChangeArrowheads="1"/>
          </p:cNvSpPr>
          <p:nvPr/>
        </p:nvSpPr>
        <p:spPr bwMode="auto">
          <a:xfrm>
            <a:off x="9696450" y="4221163"/>
            <a:ext cx="385042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/>
              <a:t>?</a:t>
            </a:r>
          </a:p>
        </p:txBody>
      </p:sp>
      <p:sp>
        <p:nvSpPr>
          <p:cNvPr id="12" name="Plus 11"/>
          <p:cNvSpPr/>
          <p:nvPr/>
        </p:nvSpPr>
        <p:spPr bwMode="auto">
          <a:xfrm>
            <a:off x="4008438" y="2492376"/>
            <a:ext cx="792162" cy="720725"/>
          </a:xfrm>
          <a:prstGeom prst="mathPlus">
            <a:avLst/>
          </a:prstGeom>
          <a:solidFill>
            <a:srgbClr val="8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latin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B65BF3-215F-4372-AD89-5E6479EA6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15151"/>
                </a:solidFill>
                <a:latin typeface="Open Sans" panose="020B0606030504020204" pitchFamily="34" charset="0"/>
              </a:rPr>
              <a:t>Uncertainty</a:t>
            </a:r>
            <a:endParaRPr lang="en-GB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C9EF9D-63DA-4F6A-9119-349EEDE10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2208214" y="1700213"/>
            <a:ext cx="1584325" cy="14398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/>
              <a:t>Data</a:t>
            </a:r>
            <a:endParaRPr lang="en-US" altLang="en-US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5087938" y="1771650"/>
            <a:ext cx="1871662" cy="12969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/>
              <a:t>Model</a:t>
            </a:r>
            <a:endParaRPr lang="en-US" alt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8328026" y="1843089"/>
            <a:ext cx="1800225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/>
              <a:t>Result</a:t>
            </a:r>
            <a:endParaRPr lang="en-US" altLang="en-US"/>
          </a:p>
        </p:txBody>
      </p:sp>
      <p:sp>
        <p:nvSpPr>
          <p:cNvPr id="8197" name="AutoShape 7"/>
          <p:cNvSpPr>
            <a:spLocks noChangeArrowheads="1"/>
          </p:cNvSpPr>
          <p:nvPr/>
        </p:nvSpPr>
        <p:spPr bwMode="auto">
          <a:xfrm>
            <a:off x="7175501" y="2178051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8199" name="AutoShape 15"/>
          <p:cNvSpPr>
            <a:spLocks noChangeArrowheads="1"/>
          </p:cNvSpPr>
          <p:nvPr/>
        </p:nvSpPr>
        <p:spPr bwMode="auto">
          <a:xfrm>
            <a:off x="9048751" y="3284538"/>
            <a:ext cx="269875" cy="1143000"/>
          </a:xfrm>
          <a:prstGeom prst="upDownArrow">
            <a:avLst>
              <a:gd name="adj1" fmla="val 50000"/>
              <a:gd name="adj2" fmla="val 8470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8201" name="Text Box 19"/>
          <p:cNvSpPr txBox="1">
            <a:spLocks noChangeArrowheads="1"/>
          </p:cNvSpPr>
          <p:nvPr/>
        </p:nvSpPr>
        <p:spPr bwMode="auto">
          <a:xfrm>
            <a:off x="2424114" y="5084764"/>
            <a:ext cx="681795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For a deterministic model, two types: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800"/>
              <a:t>Local sensitivity: change in result for given change in parameter.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800"/>
              <a:t>Global sensitivity: how uncertainty in result is related to that of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		    any input parameter. </a:t>
            </a:r>
            <a:endParaRPr lang="en-US" altLang="en-US" sz="1800"/>
          </a:p>
        </p:txBody>
      </p:sp>
      <p:sp>
        <p:nvSpPr>
          <p:cNvPr id="10" name="Plus 9"/>
          <p:cNvSpPr/>
          <p:nvPr/>
        </p:nvSpPr>
        <p:spPr bwMode="auto">
          <a:xfrm>
            <a:off x="4008438" y="2060576"/>
            <a:ext cx="792162" cy="720725"/>
          </a:xfrm>
          <a:prstGeom prst="mathPlus">
            <a:avLst/>
          </a:prstGeom>
          <a:solidFill>
            <a:srgbClr val="8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latin typeface="Arial" charset="0"/>
            </a:endParaRP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3214689" y="3427413"/>
            <a:ext cx="217487" cy="1008062"/>
          </a:xfrm>
          <a:prstGeom prst="upDownArrow">
            <a:avLst>
              <a:gd name="adj1" fmla="val 50000"/>
              <a:gd name="adj2" fmla="val 92701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5160963" y="3735388"/>
            <a:ext cx="1727200" cy="341312"/>
          </a:xfrm>
          <a:prstGeom prst="rightArrow">
            <a:avLst>
              <a:gd name="adj1" fmla="val 50000"/>
              <a:gd name="adj2" fmla="val 12651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graphicFrame>
        <p:nvGraphicFramePr>
          <p:cNvPr id="14" name="Object 17"/>
          <p:cNvGraphicFramePr>
            <a:graphicFrameLocks noChangeAspect="1"/>
          </p:cNvGraphicFramePr>
          <p:nvPr/>
        </p:nvGraphicFramePr>
        <p:xfrm>
          <a:off x="2495551" y="3284538"/>
          <a:ext cx="815975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228600" progId="Equation.DSMT4">
                  <p:embed/>
                </p:oleObj>
              </mc:Choice>
              <mc:Fallback>
                <p:oleObj name="Equation" r:id="rId2" imgW="152280" imgH="228600" progId="Equation.DSMT4">
                  <p:embed/>
                  <p:pic>
                    <p:nvPicPr>
                      <p:cNvPr id="14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1" y="3284538"/>
                        <a:ext cx="815975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138A8F4-837A-4C99-8375-BB096AB60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15151"/>
                </a:solidFill>
                <a:latin typeface="Open Sans" panose="020B0606030504020204" pitchFamily="34" charset="0"/>
              </a:rPr>
              <a:t>Sensitivity</a:t>
            </a:r>
            <a:endParaRPr lang="en-GB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CDE6B8-F42C-4142-A2E4-3F00FF687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839913" y="1825596"/>
            <a:ext cx="834548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Outbreak of an SIR type in finite population, e.g. influenza, measles, Rubella,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Hepatitis A.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Scenario: introduce I</a:t>
            </a:r>
            <a:r>
              <a:rPr lang="en-GB" altLang="en-US" sz="1800" baseline="-25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infectives into a population of N-I</a:t>
            </a:r>
            <a:r>
              <a:rPr lang="en-GB" altLang="en-US" sz="1800" baseline="-25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altLang="en-US" sz="1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susceptibles</a:t>
            </a: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4561449" y="3546418"/>
            <a:ext cx="2860071" cy="1160463"/>
            <a:chOff x="1416" y="1842"/>
            <a:chExt cx="1849" cy="731"/>
          </a:xfrm>
        </p:grpSpPr>
        <p:sp>
          <p:nvSpPr>
            <p:cNvPr id="9224" name="Text Box 5"/>
            <p:cNvSpPr txBox="1">
              <a:spLocks noChangeArrowheads="1"/>
            </p:cNvSpPr>
            <p:nvPr/>
          </p:nvSpPr>
          <p:spPr bwMode="auto">
            <a:xfrm>
              <a:off x="1416" y="1991"/>
              <a:ext cx="1849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800" dirty="0"/>
                <a:t>         : rate                 /day,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 dirty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800" dirty="0"/>
                <a:t>         : rate </a:t>
              </a:r>
              <a:r>
                <a:rPr lang="en-GB" altLang="en-US" sz="1800" dirty="0">
                  <a:latin typeface="Symbol" panose="05050102010706020507" pitchFamily="18" charset="2"/>
                </a:rPr>
                <a:t>m</a:t>
              </a:r>
              <a:r>
                <a:rPr lang="en-GB" altLang="en-US" sz="1800" dirty="0"/>
                <a:t> /day </a:t>
              </a:r>
            </a:p>
          </p:txBody>
        </p:sp>
        <p:graphicFrame>
          <p:nvGraphicFramePr>
            <p:cNvPr id="9225" name="Object 6"/>
            <p:cNvGraphicFramePr>
              <a:graphicFrameLocks noChangeAspect="1"/>
            </p:cNvGraphicFramePr>
            <p:nvPr/>
          </p:nvGraphicFramePr>
          <p:xfrm>
            <a:off x="2172" y="1842"/>
            <a:ext cx="685" cy="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495000" imgH="393480" progId="Equation.DSMT4">
                    <p:embed/>
                  </p:oleObj>
                </mc:Choice>
                <mc:Fallback>
                  <p:oleObj name="Equation" r:id="rId2" imgW="495000" imgH="393480" progId="Equation.DSMT4">
                    <p:embed/>
                    <p:pic>
                      <p:nvPicPr>
                        <p:cNvPr id="9225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72" y="1842"/>
                          <a:ext cx="685" cy="5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2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405448"/>
              </p:ext>
            </p:extLst>
          </p:nvPr>
        </p:nvGraphicFramePr>
        <p:xfrm>
          <a:off x="4561448" y="5206943"/>
          <a:ext cx="1627188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700" imgH="228600" progId="Equation.DSMT4">
                  <p:embed/>
                </p:oleObj>
              </mc:Choice>
              <mc:Fallback>
                <p:oleObj name="Equation" r:id="rId4" imgW="647700" imgH="228600" progId="Equation.DSMT4">
                  <p:embed/>
                  <p:pic>
                    <p:nvPicPr>
                      <p:cNvPr id="92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1448" y="5206943"/>
                        <a:ext cx="1627188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9616857"/>
              </p:ext>
            </p:extLst>
          </p:nvPr>
        </p:nvGraphicFramePr>
        <p:xfrm>
          <a:off x="4275698" y="3805180"/>
          <a:ext cx="8524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425" imgH="177646" progId="Equation.DSMT4">
                  <p:embed/>
                </p:oleObj>
              </mc:Choice>
              <mc:Fallback>
                <p:oleObj name="Equation" r:id="rId6" imgW="431425" imgH="177646" progId="Equation.DSMT4">
                  <p:embed/>
                  <p:pic>
                    <p:nvPicPr>
                      <p:cNvPr id="922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698" y="3805180"/>
                        <a:ext cx="85248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041708"/>
              </p:ext>
            </p:extLst>
          </p:nvPr>
        </p:nvGraphicFramePr>
        <p:xfrm>
          <a:off x="4285223" y="4310005"/>
          <a:ext cx="8524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425" imgH="177646" progId="Equation.DSMT4">
                  <p:embed/>
                </p:oleObj>
              </mc:Choice>
              <mc:Fallback>
                <p:oleObj name="Equation" r:id="rId8" imgW="431425" imgH="177646" progId="Equation.DSMT4">
                  <p:embed/>
                  <p:pic>
                    <p:nvPicPr>
                      <p:cNvPr id="92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223" y="4310005"/>
                        <a:ext cx="85248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965DEF4-4A3B-4B75-BF03-B040C594D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sz="4000" dirty="0">
                <a:solidFill>
                  <a:srgbClr val="515151"/>
                </a:solidFill>
                <a:latin typeface="Open Sans" panose="020B0606030504020204" pitchFamily="34" charset="0"/>
              </a:rPr>
              <a:t>Model for illustration of parameter sensitivity</a:t>
            </a:r>
            <a:endParaRPr lang="en-GB" sz="4000" dirty="0">
              <a:solidFill>
                <a:srgbClr val="515151"/>
              </a:solidFill>
              <a:latin typeface="Open Sans" panose="020B06060305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20875B-C505-4587-90C0-F12631E6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010151" y="1767285"/>
            <a:ext cx="83454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model can be described by the following system of equations:</a:t>
            </a:r>
          </a:p>
        </p:txBody>
      </p:sp>
      <p:graphicFrame>
        <p:nvGraphicFramePr>
          <p:cNvPr id="1024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728722"/>
              </p:ext>
            </p:extLst>
          </p:nvPr>
        </p:nvGraphicFramePr>
        <p:xfrm>
          <a:off x="4770813" y="2580482"/>
          <a:ext cx="2214562" cy="259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800" imgH="1219200" progId="Equation.DSMT4">
                  <p:embed/>
                </p:oleObj>
              </mc:Choice>
              <mc:Fallback>
                <p:oleObj name="Equation" r:id="rId2" imgW="1066800" imgH="1219200" progId="Equation.DSMT4">
                  <p:embed/>
                  <p:pic>
                    <p:nvPicPr>
                      <p:cNvPr id="1024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0813" y="2580482"/>
                        <a:ext cx="2214562" cy="259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TextBox 10"/>
          <p:cNvSpPr txBox="1">
            <a:spLocks noChangeArrowheads="1"/>
          </p:cNvSpPr>
          <p:nvPr/>
        </p:nvSpPr>
        <p:spPr bwMode="auto">
          <a:xfrm>
            <a:off x="4801935" y="5499895"/>
            <a:ext cx="19939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i="1" dirty="0">
                <a:solidFill>
                  <a:srgbClr val="FF0000"/>
                </a:solidFill>
              </a:rPr>
              <a:t>R</a:t>
            </a:r>
            <a:r>
              <a:rPr lang="en-GB" altLang="en-US" sz="2400" i="1" baseline="-25000" dirty="0">
                <a:solidFill>
                  <a:srgbClr val="FF0000"/>
                </a:solidFill>
              </a:rPr>
              <a:t>0</a:t>
            </a:r>
            <a:r>
              <a:rPr lang="en-GB" altLang="en-US" sz="2400" i="1" dirty="0">
                <a:solidFill>
                  <a:srgbClr val="FF0000"/>
                </a:solidFill>
              </a:rPr>
              <a:t> </a:t>
            </a:r>
            <a:r>
              <a:rPr lang="en-GB" altLang="en-US" sz="2400" dirty="0">
                <a:solidFill>
                  <a:srgbClr val="FF0000"/>
                </a:solidFill>
              </a:rPr>
              <a:t>=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i="1" dirty="0">
                <a:solidFill>
                  <a:srgbClr val="FF0000"/>
                </a:solidFill>
              </a:rPr>
              <a:t>I</a:t>
            </a:r>
            <a:r>
              <a:rPr lang="en-GB" altLang="en-US" sz="2400" i="1" baseline="-25000" dirty="0">
                <a:solidFill>
                  <a:srgbClr val="FF0000"/>
                </a:solidFill>
              </a:rPr>
              <a:t>0</a:t>
            </a:r>
            <a:r>
              <a:rPr lang="en-GB" altLang="en-US" sz="2400" i="1" dirty="0">
                <a:solidFill>
                  <a:srgbClr val="FF0000"/>
                </a:solidFill>
              </a:rPr>
              <a:t> = 100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9EEA8E-8012-480A-AA12-60F3B6347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400" dirty="0">
                <a:solidFill>
                  <a:srgbClr val="515151"/>
                </a:solidFill>
                <a:latin typeface="Open Sans" panose="020B0606030504020204" pitchFamily="34" charset="0"/>
              </a:rPr>
              <a:t>Model for illustration of parameter sensitivity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1389500-5673-4738-BC2D-40C7DA2EB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D20C6-9620-4AAE-AB76-DAEDB46BF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sz="3600" dirty="0">
                <a:solidFill>
                  <a:srgbClr val="515151"/>
                </a:solidFill>
                <a:latin typeface="Open Sans" panose="020B0606030504020204" pitchFamily="34" charset="0"/>
              </a:rPr>
              <a:t>Model for illustration of parameter sensitivity</a:t>
            </a:r>
            <a:endParaRPr lang="en-GB" sz="3600" dirty="0"/>
          </a:p>
        </p:txBody>
      </p:sp>
      <p:graphicFrame>
        <p:nvGraphicFramePr>
          <p:cNvPr id="11268" name="Object 9"/>
          <p:cNvGraphicFramePr>
            <a:graphicFrameLocks noChangeAspect="1"/>
          </p:cNvGraphicFramePr>
          <p:nvPr/>
        </p:nvGraphicFramePr>
        <p:xfrm>
          <a:off x="1970088" y="1784350"/>
          <a:ext cx="2214562" cy="259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800" imgH="1219200" progId="Equation.DSMT4">
                  <p:embed/>
                </p:oleObj>
              </mc:Choice>
              <mc:Fallback>
                <p:oleObj name="Equation" r:id="rId2" imgW="1066800" imgH="1219200" progId="Equation.DSMT4">
                  <p:embed/>
                  <p:pic>
                    <p:nvPicPr>
                      <p:cNvPr id="1126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8" y="1784350"/>
                        <a:ext cx="2214562" cy="259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Box 10"/>
          <p:cNvSpPr txBox="1">
            <a:spLocks noChangeArrowheads="1"/>
          </p:cNvSpPr>
          <p:nvPr/>
        </p:nvSpPr>
        <p:spPr bwMode="auto">
          <a:xfrm>
            <a:off x="2093913" y="4833938"/>
            <a:ext cx="19939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i="1">
                <a:solidFill>
                  <a:srgbClr val="FF0000"/>
                </a:solidFill>
              </a:rPr>
              <a:t>R</a:t>
            </a:r>
            <a:r>
              <a:rPr lang="en-GB" altLang="en-US" sz="2400" i="1" baseline="-25000">
                <a:solidFill>
                  <a:srgbClr val="FF0000"/>
                </a:solidFill>
              </a:rPr>
              <a:t>0</a:t>
            </a:r>
            <a:r>
              <a:rPr lang="en-GB" altLang="en-US" sz="2400" i="1">
                <a:solidFill>
                  <a:srgbClr val="FF0000"/>
                </a:solidFill>
              </a:rPr>
              <a:t> </a:t>
            </a:r>
            <a:r>
              <a:rPr lang="en-GB" altLang="en-US" sz="2400">
                <a:solidFill>
                  <a:srgbClr val="FF0000"/>
                </a:solidFill>
              </a:rPr>
              <a:t>=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i="1">
                <a:solidFill>
                  <a:srgbClr val="FF0000"/>
                </a:solidFill>
              </a:rPr>
              <a:t>I</a:t>
            </a:r>
            <a:r>
              <a:rPr lang="en-GB" altLang="en-US" sz="2400" i="1" baseline="-25000">
                <a:solidFill>
                  <a:srgbClr val="FF0000"/>
                </a:solidFill>
              </a:rPr>
              <a:t>0</a:t>
            </a:r>
            <a:r>
              <a:rPr lang="en-GB" altLang="en-US" sz="2400" i="1">
                <a:solidFill>
                  <a:srgbClr val="FF0000"/>
                </a:solidFill>
              </a:rPr>
              <a:t> = 100</a:t>
            </a:r>
          </a:p>
        </p:txBody>
      </p:sp>
      <p:pic>
        <p:nvPicPr>
          <p:cNvPr id="11270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6088" y="1543051"/>
            <a:ext cx="4699000" cy="527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5DF172-39C5-49E2-A84B-4BB053854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2" name="Object 9"/>
          <p:cNvGraphicFramePr>
            <a:graphicFrameLocks noChangeAspect="1"/>
          </p:cNvGraphicFramePr>
          <p:nvPr/>
        </p:nvGraphicFramePr>
        <p:xfrm>
          <a:off x="1970088" y="1784350"/>
          <a:ext cx="2214562" cy="259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800" imgH="1219200" progId="Equation.DSMT4">
                  <p:embed/>
                </p:oleObj>
              </mc:Choice>
              <mc:Fallback>
                <p:oleObj name="Equation" r:id="rId2" imgW="1066800" imgH="1219200" progId="Equation.DSMT4">
                  <p:embed/>
                  <p:pic>
                    <p:nvPicPr>
                      <p:cNvPr id="1229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8" y="1784350"/>
                        <a:ext cx="2214562" cy="259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TextBox 10"/>
          <p:cNvSpPr txBox="1">
            <a:spLocks noChangeArrowheads="1"/>
          </p:cNvSpPr>
          <p:nvPr/>
        </p:nvSpPr>
        <p:spPr bwMode="auto">
          <a:xfrm>
            <a:off x="2093913" y="4833938"/>
            <a:ext cx="19939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i="1">
                <a:solidFill>
                  <a:srgbClr val="FF0000"/>
                </a:solidFill>
              </a:rPr>
              <a:t>R</a:t>
            </a:r>
            <a:r>
              <a:rPr lang="en-GB" altLang="en-US" sz="2400" i="1" baseline="-25000">
                <a:solidFill>
                  <a:srgbClr val="FF0000"/>
                </a:solidFill>
              </a:rPr>
              <a:t>0</a:t>
            </a:r>
            <a:r>
              <a:rPr lang="en-GB" altLang="en-US" sz="2400" i="1">
                <a:solidFill>
                  <a:srgbClr val="FF0000"/>
                </a:solidFill>
              </a:rPr>
              <a:t> </a:t>
            </a:r>
            <a:r>
              <a:rPr lang="en-GB" altLang="en-US" sz="2400">
                <a:solidFill>
                  <a:srgbClr val="FF0000"/>
                </a:solidFill>
              </a:rPr>
              <a:t>= </a:t>
            </a:r>
            <a:r>
              <a:rPr lang="en-GB" altLang="en-US" sz="2400" b="1">
                <a:solidFill>
                  <a:srgbClr val="FF0000"/>
                </a:solidFill>
              </a:rPr>
              <a:t>1.5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i="1">
                <a:solidFill>
                  <a:srgbClr val="FF0000"/>
                </a:solidFill>
              </a:rPr>
              <a:t>I</a:t>
            </a:r>
            <a:r>
              <a:rPr lang="en-GB" altLang="en-US" sz="2400" i="1" baseline="-25000">
                <a:solidFill>
                  <a:srgbClr val="FF0000"/>
                </a:solidFill>
              </a:rPr>
              <a:t>0</a:t>
            </a:r>
            <a:r>
              <a:rPr lang="en-GB" altLang="en-US" sz="2400" i="1">
                <a:solidFill>
                  <a:srgbClr val="FF0000"/>
                </a:solidFill>
              </a:rPr>
              <a:t> = 100</a:t>
            </a:r>
          </a:p>
        </p:txBody>
      </p:sp>
      <p:pic>
        <p:nvPicPr>
          <p:cNvPr id="1229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264" y="1535113"/>
            <a:ext cx="4695825" cy="527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5D9D59-6439-4972-94BC-1B82C7F1F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sz="3600" dirty="0">
                <a:solidFill>
                  <a:srgbClr val="515151"/>
                </a:solidFill>
                <a:latin typeface="Open Sans" panose="020B0606030504020204" pitchFamily="34" charset="0"/>
              </a:rPr>
              <a:t>Model for illustration of parameter sensitivity</a:t>
            </a:r>
            <a:endParaRPr lang="en-GB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352557-593E-40AE-908E-C8445C923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template" id="{3B6A89AC-438B-4360-8CC4-3350E7EB4BC0}" vid="{CA918E19-263B-411D-AE0A-63044FCB7D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ppt_template</Template>
  <TotalTime>0</TotalTime>
  <Words>1257</Words>
  <Application>Microsoft Office PowerPoint</Application>
  <PresentationFormat>Widescreen</PresentationFormat>
  <Paragraphs>286</Paragraphs>
  <Slides>29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Calibri</vt:lpstr>
      <vt:lpstr>Calibri Light</vt:lpstr>
      <vt:lpstr>Open Sans</vt:lpstr>
      <vt:lpstr>Symbol</vt:lpstr>
      <vt:lpstr>Times New Roman</vt:lpstr>
      <vt:lpstr>1_Office Theme</vt:lpstr>
      <vt:lpstr>Chart</vt:lpstr>
      <vt:lpstr>Equation</vt:lpstr>
      <vt:lpstr>Day 4 Lecture 2: Assessing model uncertainty and calibration</vt:lpstr>
      <vt:lpstr>Aims of the session</vt:lpstr>
      <vt:lpstr>The nature of the problem</vt:lpstr>
      <vt:lpstr>Uncertainty</vt:lpstr>
      <vt:lpstr>Sensitivity</vt:lpstr>
      <vt:lpstr>Model for illustration of parameter sensitivity</vt:lpstr>
      <vt:lpstr>Model for illustration of parameter sensitivity</vt:lpstr>
      <vt:lpstr>Model for illustration of parameter sensitivity</vt:lpstr>
      <vt:lpstr>Model for illustration of parameter sensitivity</vt:lpstr>
      <vt:lpstr>Model for illustration of parameter sensitivity</vt:lpstr>
      <vt:lpstr>Model for illustration of parameter sensitivity</vt:lpstr>
      <vt:lpstr>Model for illustration of parameter sensitivity</vt:lpstr>
      <vt:lpstr>Model for illustration of parameter sensitivity</vt:lpstr>
      <vt:lpstr>Local uncertainty</vt:lpstr>
      <vt:lpstr>Latin Hypercube Sampling</vt:lpstr>
      <vt:lpstr>Monte Carlo Markov Chain</vt:lpstr>
      <vt:lpstr>Stochastic and probabilistic models: likelihood</vt:lpstr>
      <vt:lpstr>Likelihood</vt:lpstr>
      <vt:lpstr>Log-Likelihood and confidence intervals</vt:lpstr>
      <vt:lpstr>Uncertainty arising from data</vt:lpstr>
      <vt:lpstr>Uncertainty arising from data</vt:lpstr>
      <vt:lpstr>Uncertainty arising from data</vt:lpstr>
      <vt:lpstr>Uncertainty arising from data</vt:lpstr>
      <vt:lpstr>Uncertainty arising from data</vt:lpstr>
      <vt:lpstr>Uncertainty arising from data</vt:lpstr>
      <vt:lpstr>Uncertainty arising from data</vt:lpstr>
      <vt:lpstr>Uncertainty arising from data</vt:lpstr>
      <vt:lpstr>Uncertainty arising from data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1 Lecture 2:   Introduction to R</dc:title>
  <dc:creator>Juan  Vesga</dc:creator>
  <cp:lastModifiedBy>Juan  Vesga</cp:lastModifiedBy>
  <cp:revision>6</cp:revision>
  <dcterms:created xsi:type="dcterms:W3CDTF">2021-10-28T14:42:52Z</dcterms:created>
  <dcterms:modified xsi:type="dcterms:W3CDTF">2023-05-31T14:16:14Z</dcterms:modified>
</cp:coreProperties>
</file>